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81" r:id="rId4"/>
    <p:sldId id="282" r:id="rId5"/>
    <p:sldId id="257" r:id="rId6"/>
    <p:sldId id="258" r:id="rId7"/>
    <p:sldId id="259" r:id="rId8"/>
    <p:sldId id="260" r:id="rId9"/>
    <p:sldId id="261" r:id="rId10"/>
    <p:sldId id="283" r:id="rId11"/>
    <p:sldId id="285" r:id="rId12"/>
    <p:sldId id="284" r:id="rId13"/>
    <p:sldId id="263" r:id="rId14"/>
    <p:sldId id="265" r:id="rId15"/>
    <p:sldId id="286" r:id="rId16"/>
    <p:sldId id="287" r:id="rId17"/>
    <p:sldId id="288" r:id="rId18"/>
    <p:sldId id="289" r:id="rId19"/>
    <p:sldId id="290" r:id="rId20"/>
    <p:sldId id="291" r:id="rId21"/>
    <p:sldId id="269" r:id="rId22"/>
    <p:sldId id="268" r:id="rId23"/>
    <p:sldId id="270" r:id="rId24"/>
    <p:sldId id="271" r:id="rId25"/>
    <p:sldId id="272" r:id="rId26"/>
    <p:sldId id="273" r:id="rId27"/>
    <p:sldId id="275" r:id="rId28"/>
    <p:sldId id="276" r:id="rId29"/>
    <p:sldId id="293" r:id="rId30"/>
    <p:sldId id="294" r:id="rId31"/>
  </p:sldIdLst>
  <p:sldSz cx="10080625" cy="7559675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314" y="-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2 Marcador de fecha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3 Marcador de pie de página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5" name="4 Marcador de número de diapositiva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334C635-376F-4958-91A8-83997EC81205}" type="slidenum">
              <a:t>‹Nº›</a:t>
            </a:fld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913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" name="3 Marcador de encabezado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4 Marcador de fecha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5 Marcador de pie de página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6 Marcador de número de diapositiva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41246F87-8B52-4C26-9277-DBC20659745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11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s-ES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A5BEC5-9569-498F-A12D-7CE3BB90281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54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0C7243-5B0A-4605-A624-B493E7F386E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2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80288" y="360363"/>
            <a:ext cx="2339975" cy="6299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60363" y="360363"/>
            <a:ext cx="6867525" cy="6299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60F60B-1CD0-4879-97C7-CBA65CC6227C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950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ACFACC-4713-4623-8293-8E2F307B6C9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6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3BD650-4FE7-49C5-A1A8-404ED9DC784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8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24DC02-BA3E-4144-A1EC-F4687453BF4D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476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9750" y="4679950"/>
            <a:ext cx="4513263" cy="251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05413" y="4679950"/>
            <a:ext cx="4514850" cy="251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A382C9-BE46-46AF-99AE-3C97F26F09D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3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EA0F91-FE07-4500-8B7C-FD63F59086A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D15178-C4E8-4F25-9378-9EB7DA33BC56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8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87206E-501C-4120-8300-7E54541FC306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0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A62CB3-7F03-4E6E-904C-3F58B7C5BC0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1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192AA7-DD29-4494-9310-50E157D37FB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5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E83001-C4BF-4A44-B41B-018394DF1CB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60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B001F1-6C34-43F4-A3E3-6BDB1717B868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41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80288" y="3330575"/>
            <a:ext cx="2339975" cy="38687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60363" y="3330575"/>
            <a:ext cx="6867525" cy="38687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4CFE71-2830-480F-9372-0539F9DF1D46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9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273C10-AF1A-4472-A50A-14F69390099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8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32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5132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7ACC3F-199A-4E39-AF4E-6B56BC87B1B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3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56653A-9B3B-4AA1-BA41-292CA1801EF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3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A86F88-CB15-4189-B746-49930280320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45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B01CD7-DA5E-4558-B619-09B1996565D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9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6586FD-4DF7-4197-B60D-32E8B02D57F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2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0E403E-F476-4628-94DD-CC3C7BD6896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Forma libre"/>
          <p:cNvSpPr/>
          <p:nvPr/>
        </p:nvSpPr>
        <p:spPr>
          <a:xfrm>
            <a:off x="0" y="18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3" name="2 Forma libre"/>
          <p:cNvSpPr/>
          <p:nvPr/>
        </p:nvSpPr>
        <p:spPr>
          <a:xfrm>
            <a:off x="7560000" y="6840000"/>
            <a:ext cx="252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4" name="3 Forma libre"/>
          <p:cNvSpPr/>
          <p:nvPr/>
        </p:nvSpPr>
        <p:spPr>
          <a:xfrm>
            <a:off x="900000" y="6840000"/>
            <a:ext cx="64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180000" y="6840000"/>
            <a:ext cx="54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6" name="5 Marcador de título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ES"/>
          </a:p>
        </p:txBody>
      </p:sp>
      <p:sp>
        <p:nvSpPr>
          <p:cNvPr id="7" name="6 Marcador de texto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8" name="7 Marcador de fecha"/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21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r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8 Marcador de pie de página"/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0" name="9 Marcador de número de diapositiva"/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FE7E0C2E-F0F3-49CE-B4FD-D1CD6A22311B}" type="slidenum"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hangingPunct="1">
        <a:tabLst/>
        <a:defRPr lang="es-ES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es-ES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Forma libre"/>
          <p:cNvSpPr/>
          <p:nvPr/>
        </p:nvSpPr>
        <p:spPr>
          <a:xfrm>
            <a:off x="0" y="315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2 Marcador de título"/>
          <p:cNvSpPr txBox="1"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ES"/>
          </a:p>
        </p:txBody>
      </p:sp>
      <p:sp>
        <p:nvSpPr>
          <p:cNvPr id="4" name="3 Marcador de texto"/>
          <p:cNvSpPr txBox="1">
            <a:spLocks noGrp="1"/>
          </p:cNvSpPr>
          <p:nvPr>
            <p:ph type="body" idx="1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1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l" hangingPunct="0">
              <a:buNone/>
              <a:tabLst/>
              <a:defRPr lang="es-ES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5 Marcador de pie de página"/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s-ES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6 Marcador de número de diapositiva"/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s-ES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7828AC2B-A274-4911-91C4-C99C1B501D0B}" type="slidenum"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hangingPunct="1">
        <a:tabLst/>
        <a:defRPr lang="es-ES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es-ES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arduino.cc/en/Main/Softwa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es/resources/conversion-calculators/conversion-calculator-resistor-color-code-5-band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YZ5i9UxcU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jpe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LA INGENIERÍA EN LA MÚSICA, JUEGOS Y DRONES</a:t>
            </a:r>
            <a:endParaRPr lang="es-ES" dirty="0">
              <a:cs typeface="Tahoma" pitchFamily="2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28656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6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9792" y="6300117"/>
            <a:ext cx="1296144" cy="926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20 CuadroTexto"/>
          <p:cNvSpPr txBox="1"/>
          <p:nvPr/>
        </p:nvSpPr>
        <p:spPr>
          <a:xfrm>
            <a:off x="241439" y="4571925"/>
            <a:ext cx="9432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 lvl="0">
              <a:buNone/>
            </a:defPPr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marR="0" lvl="0" indent="0" algn="l" hangingPunct="1">
              <a:buNone/>
              <a:tabLst/>
            </a:pPr>
            <a:r>
              <a:rPr lang="es-ES" sz="2200" b="1" i="0" u="none" strike="noStrike" kern="1200" cap="none" dirty="0" smtClean="0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Segoe UI" pitchFamily="2"/>
                <a:cs typeface="Tahoma" pitchFamily="2"/>
              </a:rPr>
              <a:t>Autores: </a:t>
            </a:r>
            <a:r>
              <a:rPr lang="es-ES" sz="2600" b="1" i="0" u="none" strike="noStrike" kern="1200" cap="none" dirty="0">
                <a:ln>
                  <a:noFill/>
                </a:ln>
                <a:solidFill>
                  <a:srgbClr val="00B6BD"/>
                </a:solidFill>
                <a:latin typeface="Source Sans Pro Light" pitchFamily="34"/>
                <a:ea typeface="Segoe UI" pitchFamily="2"/>
                <a:cs typeface="Tahoma" pitchFamily="2"/>
              </a:rPr>
              <a:t>Elvira Castillo </a:t>
            </a:r>
            <a:r>
              <a:rPr lang="es-ES" sz="2600" b="1" i="0" u="none" strike="noStrike" kern="1200" cap="none" dirty="0" smtClean="0">
                <a:ln>
                  <a:noFill/>
                </a:ln>
                <a:solidFill>
                  <a:srgbClr val="00B6BD"/>
                </a:solidFill>
                <a:latin typeface="Source Sans Pro Light" pitchFamily="34"/>
                <a:ea typeface="Segoe UI" pitchFamily="2"/>
                <a:cs typeface="Tahoma" pitchFamily="2"/>
              </a:rPr>
              <a:t>y Samuel Romero</a:t>
            </a:r>
            <a:endParaRPr lang="es-ES" sz="2600" b="1" i="0" u="none" strike="noStrike" kern="1200" cap="none" dirty="0">
              <a:ln>
                <a:noFill/>
              </a:ln>
              <a:solidFill>
                <a:srgbClr val="00B6BD"/>
              </a:solidFill>
              <a:latin typeface="Source Sans Pro Light" pitchFamily="34"/>
              <a:ea typeface="Segoe UI" pitchFamily="2"/>
              <a:cs typeface="Tahoma" pitchFamily="2"/>
            </a:endParaRPr>
          </a:p>
          <a:p>
            <a:pPr marL="0" marR="0" lvl="0" indent="0" algn="l" hangingPunct="1">
              <a:buNone/>
              <a:tabLst/>
            </a:pPr>
            <a:r>
              <a:rPr lang="es-ES" sz="2200" b="1" i="0" u="none" strike="noStrike" kern="1200" cap="none" dirty="0" err="1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Segoe UI" pitchFamily="2"/>
                <a:cs typeface="Tahoma" pitchFamily="2"/>
              </a:rPr>
              <a:t>twitter</a:t>
            </a:r>
            <a:r>
              <a:rPr lang="es-ES" sz="2200" b="1" i="0" u="none" strike="noStrike" kern="1200" cap="none" dirty="0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Segoe UI" pitchFamily="2"/>
                <a:cs typeface="Tahoma" pitchFamily="2"/>
              </a:rPr>
              <a:t>: </a:t>
            </a:r>
            <a:r>
              <a:rPr lang="es-ES" sz="2200" b="1" i="0" u="none" strike="noStrike" kern="1200" cap="none" dirty="0">
                <a:ln>
                  <a:noFill/>
                </a:ln>
                <a:solidFill>
                  <a:srgbClr val="00B6BD"/>
                </a:solidFill>
                <a:latin typeface="Source Sans Pro Light" pitchFamily="34"/>
                <a:ea typeface="Segoe UI" pitchFamily="2"/>
                <a:cs typeface="Tahoma" pitchFamily="2"/>
              </a:rPr>
              <a:t>@</a:t>
            </a:r>
            <a:r>
              <a:rPr lang="es-ES" sz="2200" b="1" i="0" u="none" strike="noStrike" kern="1200" cap="none" dirty="0" err="1">
                <a:ln>
                  <a:noFill/>
                </a:ln>
                <a:solidFill>
                  <a:srgbClr val="00B6BD"/>
                </a:solidFill>
                <a:latin typeface="Source Sans Pro Light" pitchFamily="34"/>
                <a:ea typeface="Segoe UI" pitchFamily="2"/>
                <a:cs typeface="Tahoma" pitchFamily="2"/>
              </a:rPr>
              <a:t>layoel</a:t>
            </a:r>
            <a:endParaRPr lang="es-ES" sz="2200" b="1" i="0" u="none" strike="noStrike" kern="1200" cap="none" dirty="0">
              <a:ln>
                <a:noFill/>
              </a:ln>
              <a:solidFill>
                <a:srgbClr val="00B6BD"/>
              </a:solidFill>
              <a:latin typeface="Source Sans Pro Light" pitchFamily="34"/>
              <a:ea typeface="Segoe UI" pitchFamily="2"/>
              <a:cs typeface="Tahoma" pitchFamily="2"/>
            </a:endParaRPr>
          </a:p>
          <a:p>
            <a:pPr marL="0" marR="0" lvl="0" indent="0" algn="l" hangingPunct="1">
              <a:buNone/>
              <a:tabLst/>
            </a:pPr>
            <a:r>
              <a:rPr lang="es-ES" sz="2200" b="1" i="0" u="none" strike="noStrike" kern="1200" cap="none" dirty="0" err="1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Segoe UI" pitchFamily="2"/>
                <a:cs typeface="Tahoma" pitchFamily="2"/>
              </a:rPr>
              <a:t>Instagram</a:t>
            </a:r>
            <a:r>
              <a:rPr lang="es-ES" sz="2200" b="1" i="0" u="none" strike="noStrike" kern="1200" cap="none" dirty="0">
                <a:ln>
                  <a:noFill/>
                </a:ln>
                <a:solidFill>
                  <a:srgbClr val="1C1C1C"/>
                </a:solidFill>
                <a:latin typeface="Source Sans Pro Light" pitchFamily="34"/>
                <a:ea typeface="Segoe UI" pitchFamily="2"/>
                <a:cs typeface="Tahoma" pitchFamily="2"/>
              </a:rPr>
              <a:t>: </a:t>
            </a:r>
            <a:r>
              <a:rPr lang="es-ES" sz="2200" b="1" i="0" u="none" strike="noStrike" kern="1200" cap="none" dirty="0" err="1" smtClean="0">
                <a:ln>
                  <a:noFill/>
                </a:ln>
                <a:solidFill>
                  <a:srgbClr val="00B6BD"/>
                </a:solidFill>
                <a:latin typeface="Source Sans Pro Light" pitchFamily="34"/>
                <a:ea typeface="Segoe UI" pitchFamily="2"/>
                <a:cs typeface="Tahoma" pitchFamily="2"/>
              </a:rPr>
              <a:t>eca_ingeniera</a:t>
            </a:r>
            <a:endParaRPr lang="es-ES" sz="2200" b="1" i="0" u="none" strike="noStrike" kern="1200" cap="none" dirty="0" smtClean="0">
              <a:ln>
                <a:noFill/>
              </a:ln>
              <a:solidFill>
                <a:srgbClr val="00B6BD"/>
              </a:solidFill>
              <a:latin typeface="Source Sans Pro Light" pitchFamily="34"/>
              <a:ea typeface="Segoe UI" pitchFamily="2"/>
              <a:cs typeface="Tahoma" pitchFamily="2"/>
            </a:endParaRPr>
          </a:p>
          <a:p>
            <a:pPr marL="0" marR="0" lvl="0" indent="0" algn="l" hangingPunct="1">
              <a:buNone/>
              <a:tabLst/>
            </a:pPr>
            <a:endParaRPr lang="es-ES" sz="2200" b="1" i="0" u="none" strike="noStrike" kern="1200" cap="none" dirty="0">
              <a:ln>
                <a:noFill/>
              </a:ln>
              <a:solidFill>
                <a:srgbClr val="00B6BD"/>
              </a:solidFill>
              <a:latin typeface="Source Sans Pro Light" pitchFamily="34"/>
              <a:ea typeface="Segoe UI" pitchFamily="2"/>
              <a:cs typeface="Tahoma" pitchFamily="2"/>
            </a:endParaRPr>
          </a:p>
        </p:txBody>
      </p:sp>
      <p:pic>
        <p:nvPicPr>
          <p:cNvPr id="1026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33318"/>
            <a:ext cx="3674071" cy="29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0" y="250762"/>
            <a:ext cx="23622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96" y="5136600"/>
            <a:ext cx="3590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76" y="1770375"/>
            <a:ext cx="551657" cy="64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394799"/>
            <a:ext cx="2654012" cy="35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CDB184-B94A-4119-B811-A292414A5795}" type="slidenum">
              <a:t>10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Cuestiones básicas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287784" y="1620117"/>
            <a:ext cx="9429776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¿Qué es un algoritmo?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000" b="1" dirty="0" smtClean="0">
                <a:cs typeface="Tahoma" pitchFamily="2"/>
              </a:rPr>
              <a:t>Secuencia ordenada de instrucciones que resuelve un problema concreto</a:t>
            </a:r>
            <a:endParaRPr lang="es-ES" sz="2000" b="1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Lenguajes de programación: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000" b="1" dirty="0" smtClean="0">
                <a:cs typeface="Tahoma" pitchFamily="2"/>
              </a:rPr>
              <a:t>Bajo nivel: Ensamblador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000" b="1" dirty="0" smtClean="0">
                <a:cs typeface="Tahoma" pitchFamily="2"/>
              </a:rPr>
              <a:t>Alto nivel: C++, C, Java …</a:t>
            </a:r>
            <a:endParaRPr lang="es-ES" sz="2000" b="1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¿Qué es un programa?</a:t>
            </a:r>
            <a:endParaRPr lang="es-ES" sz="2400" dirty="0">
              <a:cs typeface="Tahoma" pitchFamily="2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Es un conjunto de instrucciones, especificadas en un lenguaje de programación concreto que pueden ejecutarse en un ordenador o en un </a:t>
            </a:r>
            <a:r>
              <a:rPr lang="es-ES" sz="2000" b="1" dirty="0" err="1" smtClean="0">
                <a:cs typeface="Tahoma" pitchFamily="2"/>
              </a:rPr>
              <a:t>microcontrolador</a:t>
            </a:r>
            <a:r>
              <a:rPr lang="es-ES" sz="2000" b="1" dirty="0" smtClean="0">
                <a:cs typeface="Tahoma" pitchFamily="2"/>
              </a:rPr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Compilación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Traducir un programa a código ejecutable por la máquina</a:t>
            </a:r>
            <a:endParaRPr lang="es-ES" sz="2000" b="1" dirty="0">
              <a:cs typeface="Tahoma" pitchFamily="2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2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CDB184-B94A-4119-B811-A292414A5795}" type="slidenum">
              <a:t>11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>
                <a:cs typeface="Tahoma" pitchFamily="2"/>
              </a:rPr>
              <a:t>¿Cómo se </a:t>
            </a:r>
            <a:r>
              <a:rPr lang="es-ES" dirty="0" smtClean="0">
                <a:cs typeface="Tahoma" pitchFamily="2"/>
              </a:rPr>
              <a:t>programa el </a:t>
            </a:r>
            <a:r>
              <a:rPr lang="es-ES" dirty="0" err="1" smtClean="0">
                <a:cs typeface="Tahoma" pitchFamily="2"/>
              </a:rPr>
              <a:t>Arduino</a:t>
            </a:r>
            <a:r>
              <a:rPr lang="es-ES" dirty="0" smtClean="0">
                <a:cs typeface="Tahoma" pitchFamily="2"/>
              </a:rPr>
              <a:t>?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Usamos el IDE de </a:t>
            </a: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 smtClean="0">
                <a:cs typeface="Tahoma" pitchFamily="2"/>
              </a:rPr>
              <a:t>.</a:t>
            </a:r>
            <a:endParaRPr lang="es-ES" sz="2400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Vamos </a:t>
            </a:r>
            <a:r>
              <a:rPr lang="es-ES" sz="2400" dirty="0">
                <a:cs typeface="Tahoma" pitchFamily="2"/>
              </a:rPr>
              <a:t>a programar en C++.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Funciones básicas.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8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void</a:t>
            </a:r>
            <a:r>
              <a:rPr lang="es-ES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 </a:t>
            </a:r>
            <a:r>
              <a:rPr lang="es-ES" sz="28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setup</a:t>
            </a:r>
            <a:r>
              <a:rPr lang="es-ES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();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8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void</a:t>
            </a:r>
            <a:r>
              <a:rPr lang="es-ES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 </a:t>
            </a:r>
            <a:r>
              <a:rPr lang="es-ES" sz="28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loop</a:t>
            </a:r>
            <a:r>
              <a:rPr lang="es-ES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2"/>
              </a:rPr>
              <a:t>();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Ejemplo </a:t>
            </a:r>
            <a:r>
              <a:rPr lang="es-ES" sz="2400" dirty="0" err="1" smtClean="0">
                <a:cs typeface="Tahoma" pitchFamily="2"/>
              </a:rPr>
              <a:t>Blink</a:t>
            </a:r>
            <a:r>
              <a:rPr lang="es-ES" sz="2400" dirty="0" smtClean="0">
                <a:cs typeface="Tahoma" pitchFamily="2"/>
              </a:rPr>
              <a:t>.</a:t>
            </a:r>
            <a:endParaRPr lang="es-ES" sz="2400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Compilar y subir el </a:t>
            </a:r>
            <a:r>
              <a:rPr lang="es-ES" sz="2400" dirty="0" smtClean="0">
                <a:cs typeface="Tahoma" pitchFamily="2"/>
              </a:rPr>
              <a:t>programa a </a:t>
            </a:r>
            <a:r>
              <a:rPr lang="es-ES" sz="2400" dirty="0">
                <a:cs typeface="Tahoma" pitchFamily="2"/>
              </a:rPr>
              <a:t>la </a:t>
            </a:r>
            <a:r>
              <a:rPr lang="es-ES" sz="2400" dirty="0" smtClean="0">
                <a:cs typeface="Tahoma" pitchFamily="2"/>
              </a:rPr>
              <a:t>placa.</a:t>
            </a:r>
            <a:endParaRPr lang="es-ES" sz="2400" dirty="0">
              <a:cs typeface="Tahoma" pitchFamily="2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78560" y="1728000"/>
            <a:ext cx="4213440" cy="459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64248" y="1633320"/>
            <a:ext cx="888097" cy="10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839504" y="6755458"/>
            <a:ext cx="6408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  <a:hlinkClick r:id="rId7"/>
              </a:rPr>
              <a:t>https://www.arduino.cc/en/Main/Software</a:t>
            </a:r>
            <a:r>
              <a:rPr lang="es-ES" sz="2400" dirty="0" smtClean="0">
                <a:cs typeface="Tahoma" pitchFamily="2"/>
              </a:rPr>
              <a:t> </a:t>
            </a:r>
            <a:endParaRPr lang="es-ES" sz="2400" dirty="0"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02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5226E4-07C7-4230-B535-25352646079E}" type="slidenum">
              <a:t>12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Primer programa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24000" y="1547669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3200" dirty="0">
                <a:cs typeface="Tahoma" pitchFamily="2"/>
              </a:rPr>
              <a:t>Hola mundo!</a:t>
            </a:r>
          </a:p>
          <a:p>
            <a:pPr lvl="0"/>
            <a:endParaRPr lang="es-ES" sz="3200" dirty="0">
              <a:cs typeface="Tahoma" pitchFamily="2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37448" y="2051645"/>
            <a:ext cx="4826880" cy="239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 err="1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void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i="0" u="none" strike="noStrike" kern="1200" cap="none" dirty="0" err="1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setup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()</a:t>
            </a:r>
            <a:r>
              <a:rPr lang="es-ES" sz="2800" b="0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 {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       Aquí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vendrán las </a:t>
            </a:r>
            <a:r>
              <a:rPr lang="es-ES" sz="2800" b="1" i="0" u="sng" strike="noStrike" kern="1200" cap="none" dirty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configuraciones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de </a:t>
            </a: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nuestros </a:t>
            </a:r>
            <a:r>
              <a:rPr lang="es-ES" sz="2800" b="1" i="0" strike="noStrike" kern="1200" cap="none" dirty="0" smtClean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 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strike="noStrike" kern="1200" cap="none" dirty="0" smtClean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         </a:t>
            </a:r>
            <a:r>
              <a:rPr lang="es-ES" sz="2800" b="1" i="0" u="sng" strike="noStrike" kern="1200" cap="none" dirty="0" smtClean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pines  </a:t>
            </a:r>
            <a:r>
              <a:rPr lang="es-ES" sz="2800" b="1" i="0" u="sng" strike="noStrike" kern="1200" cap="none" dirty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como entradas o salidas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y la </a:t>
            </a:r>
            <a:endParaRPr lang="es-ES" sz="2800" b="1" i="0" u="none" strike="noStrike" kern="1200" cap="none" dirty="0" smtClean="0">
              <a:ln>
                <a:noFill/>
              </a:ln>
              <a:solidFill>
                <a:srgbClr val="A3238E"/>
              </a:solidFill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        configuración del puerto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serie si es necesaria</a:t>
            </a: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.</a:t>
            </a:r>
            <a:endParaRPr lang="es-ES" sz="2800" b="1" i="0" u="none" strike="noStrike" kern="1200" cap="none" dirty="0">
              <a:ln>
                <a:noFill/>
              </a:ln>
              <a:solidFill>
                <a:srgbClr val="A3238E"/>
              </a:solidFill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dirty="0"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dirty="0" smtClean="0"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      </a:t>
            </a:r>
            <a:r>
              <a:rPr lang="es-ES" sz="2800" b="1" u="sng" dirty="0"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T</a:t>
            </a:r>
            <a:r>
              <a:rPr lang="es-ES" sz="2800" b="1" i="0" u="sng" strike="noStrike" kern="1200" cap="none" dirty="0" smtClean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odo </a:t>
            </a:r>
            <a:r>
              <a:rPr lang="es-ES" sz="2800" b="1" i="0" u="sng" strike="noStrike" kern="1200" cap="none" dirty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incluido entre llaves.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0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}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68776" y="4448885"/>
            <a:ext cx="4827240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 err="1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void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i="0" u="none" strike="noStrike" kern="1200" cap="none" dirty="0" err="1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loop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()</a:t>
            </a:r>
            <a:r>
              <a:rPr lang="es-ES" sz="2800" b="0" i="0" u="none" strike="noStrike" kern="1200" cap="none" dirty="0">
                <a:ln>
                  <a:noFill/>
                </a:ln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 {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	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Aquí pondremos las </a:t>
            </a:r>
            <a:r>
              <a:rPr lang="es-ES" sz="2800" b="1" i="0" u="sng" strike="noStrike" kern="1200" cap="none" dirty="0">
                <a:ln>
                  <a:noFill/>
                </a:ln>
                <a:solidFill>
                  <a:srgbClr val="A3238E"/>
                </a:solidFill>
                <a:uFillTx/>
                <a:latin typeface="Source Sans Pro" pitchFamily="34"/>
                <a:ea typeface="Segoe UI" pitchFamily="2"/>
                <a:cs typeface="Tahoma" pitchFamily="2"/>
              </a:rPr>
              <a:t>instrucciones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que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	</a:t>
            </a: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ejecutará </a:t>
            </a:r>
            <a:r>
              <a:rPr lang="es-ES" sz="2800" b="1" i="0" u="none" strike="noStrike" kern="1200" cap="none" dirty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nuestro </a:t>
            </a:r>
            <a:r>
              <a:rPr lang="es-ES" sz="2800" b="1" i="0" u="none" strike="noStrike" kern="1200" cap="none" dirty="0" smtClean="0">
                <a:ln>
                  <a:noFill/>
                </a:ln>
                <a:solidFill>
                  <a:srgbClr val="A3238E"/>
                </a:solidFill>
                <a:latin typeface="Source Sans Pro" pitchFamily="34"/>
                <a:ea typeface="Segoe UI" pitchFamily="2"/>
                <a:cs typeface="Tahoma" pitchFamily="2"/>
              </a:rPr>
              <a:t>programa.</a:t>
            </a:r>
          </a:p>
          <a:p>
            <a:r>
              <a:rPr lang="es-ES" sz="2800" dirty="0">
                <a:solidFill>
                  <a:srgbClr val="21409A"/>
                </a:solidFill>
                <a:latin typeface="Source Sans Pro" pitchFamily="34"/>
                <a:ea typeface="Segoe UI" pitchFamily="2"/>
                <a:cs typeface="Tahoma" pitchFamily="2"/>
              </a:rPr>
              <a:t>}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13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Sentencias y Expresiones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 dirty="0" smtClean="0">
                <a:cs typeface="Tahoma" pitchFamily="2"/>
              </a:rPr>
              <a:t>Sentencia: </a:t>
            </a:r>
            <a:r>
              <a:rPr lang="es-ES" sz="2400" dirty="0">
                <a:latin typeface="Source Sans Pro Light" pitchFamily="34"/>
                <a:cs typeface="Tahoma" pitchFamily="2"/>
              </a:rPr>
              <a:t>es la parte del código fuente que el compilador </a:t>
            </a:r>
            <a:r>
              <a:rPr lang="es-ES" sz="2400" dirty="0" smtClean="0">
                <a:latin typeface="Source Sans Pro Light" pitchFamily="34"/>
                <a:cs typeface="Tahoma" pitchFamily="2"/>
              </a:rPr>
              <a:t> traduce </a:t>
            </a:r>
            <a:r>
              <a:rPr lang="es-ES" sz="2400" dirty="0">
                <a:latin typeface="Source Sans Pro Light" pitchFamily="34"/>
                <a:cs typeface="Tahoma" pitchFamily="2"/>
              </a:rPr>
              <a:t>en una instrucción que entiende el hardware.</a:t>
            </a:r>
          </a:p>
          <a:p>
            <a:pPr lvl="0"/>
            <a:endParaRPr lang="es-ES" sz="2400" dirty="0" smtClean="0">
              <a:cs typeface="Tahoma" pitchFamily="2"/>
            </a:endParaRPr>
          </a:p>
          <a:p>
            <a:pPr lvl="0"/>
            <a:endParaRPr lang="es-ES" sz="2400" dirty="0">
              <a:cs typeface="Tahoma" pitchFamily="2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s-ES" sz="2400" dirty="0" smtClean="0">
                <a:cs typeface="Tahoma" pitchFamily="2"/>
              </a:rPr>
              <a:t>Siempre debe terminar en </a:t>
            </a:r>
          </a:p>
          <a:p>
            <a:pPr marL="342900" lvl="0" indent="-342900">
              <a:buFont typeface="Arial" pitchFamily="34" charset="0"/>
              <a:buChar char="•"/>
            </a:pPr>
            <a:endParaRPr lang="es-ES" sz="2400" dirty="0" smtClean="0">
              <a:cs typeface="Tahoma" pitchFamily="2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s-ES" sz="2400" dirty="0">
              <a:cs typeface="Tahoma" pitchFamily="2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s-ES" sz="2400" dirty="0" smtClean="0">
                <a:cs typeface="Tahoma" pitchFamily="2"/>
              </a:rPr>
              <a:t>Se ejecutan de forma secuencial</a:t>
            </a:r>
          </a:p>
          <a:p>
            <a:pPr marL="342900" lvl="0" indent="-342900">
              <a:buFont typeface="Arial" pitchFamily="34" charset="0"/>
              <a:buChar char="•"/>
            </a:pPr>
            <a:endParaRPr lang="es-ES" sz="2400" dirty="0">
              <a:cs typeface="Tahoma" pitchFamily="2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95" y="3671888"/>
            <a:ext cx="448933" cy="93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 descr="Resultado de imagen de flecha abaj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28" y="5143257"/>
            <a:ext cx="1003251" cy="10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14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Declaración y asignación de variables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Tipos de datos</a:t>
            </a: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Numéricos: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Int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lado1;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Double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lado2;</a:t>
            </a: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Texto: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Char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err="1" smtClean="0">
                <a:cs typeface="Tahoma" pitchFamily="2"/>
              </a:rPr>
              <a:t>caracter</a:t>
            </a:r>
            <a:r>
              <a:rPr lang="es-ES" sz="2000" b="1" dirty="0" smtClean="0">
                <a:cs typeface="Tahoma" pitchFamily="2"/>
              </a:rPr>
              <a:t>;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String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cadena;</a:t>
            </a: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Lógicos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Bool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err="1" smtClean="0">
                <a:cs typeface="Tahoma" pitchFamily="2"/>
              </a:rPr>
              <a:t>midato</a:t>
            </a:r>
            <a:r>
              <a:rPr lang="es-ES" sz="2000" b="1" dirty="0" smtClean="0">
                <a:cs typeface="Tahoma" pitchFamily="2"/>
              </a:rPr>
              <a:t>; (sólo toma valor verdadero o falso)</a:t>
            </a: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Complejos: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 smtClean="0">
                <a:solidFill>
                  <a:srgbClr val="CC0099"/>
                </a:solidFill>
                <a:cs typeface="Tahoma" pitchFamily="2"/>
              </a:rPr>
              <a:t>int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smtClean="0">
                <a:cs typeface="Tahoma" pitchFamily="2"/>
              </a:rPr>
              <a:t>vector[2];</a:t>
            </a:r>
            <a:endParaRPr lang="es-ES" sz="3200" b="1" dirty="0">
              <a:cs typeface="Tahoma" pitchFamily="2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2 Marcador de texto"/>
          <p:cNvSpPr txBox="1">
            <a:spLocks/>
          </p:cNvSpPr>
          <p:nvPr/>
        </p:nvSpPr>
        <p:spPr>
          <a:xfrm>
            <a:off x="5976416" y="2415450"/>
            <a:ext cx="3957168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tabLst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smtClean="0">
                <a:cs typeface="Tahoma" pitchFamily="2"/>
              </a:rPr>
              <a:t>lado1 = 3;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>
                <a:cs typeface="Tahoma" pitchFamily="2"/>
              </a:rPr>
              <a:t>l</a:t>
            </a:r>
            <a:r>
              <a:rPr lang="es-ES" sz="2000" b="1" dirty="0" smtClean="0">
                <a:cs typeface="Tahoma" pitchFamily="2"/>
              </a:rPr>
              <a:t>ado2  =  3,5; </a:t>
            </a:r>
          </a:p>
          <a:p>
            <a:pPr marL="918900" lvl="2" indent="-342900">
              <a:buFont typeface="Arial" pitchFamily="34" charset="0"/>
              <a:buChar char="•"/>
            </a:pPr>
            <a:endParaRPr lang="es-ES" sz="2000" b="1" dirty="0">
              <a:cs typeface="Tahoma" pitchFamily="2"/>
            </a:endParaRP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>
                <a:cs typeface="Tahoma" pitchFamily="2"/>
              </a:rPr>
              <a:t>c</a:t>
            </a:r>
            <a:r>
              <a:rPr lang="es-ES" sz="2000" b="1" dirty="0" err="1" smtClean="0">
                <a:cs typeface="Tahoma" pitchFamily="2"/>
              </a:rPr>
              <a:t>aracter</a:t>
            </a:r>
            <a:r>
              <a:rPr lang="es-ES" sz="2000" b="1" dirty="0" smtClean="0">
                <a:cs typeface="Tahoma" pitchFamily="2"/>
              </a:rPr>
              <a:t>  </a:t>
            </a:r>
            <a:r>
              <a:rPr lang="es-ES" sz="2000" b="1" dirty="0">
                <a:cs typeface="Tahoma" pitchFamily="2"/>
              </a:rPr>
              <a:t>= </a:t>
            </a:r>
            <a:r>
              <a:rPr lang="es-ES" sz="2000" b="1" dirty="0" smtClean="0">
                <a:cs typeface="Tahoma" pitchFamily="2"/>
              </a:rPr>
              <a:t>‘c’;</a:t>
            </a:r>
            <a:endParaRPr lang="es-ES" sz="2000" b="1" dirty="0">
              <a:cs typeface="Tahoma" pitchFamily="2"/>
            </a:endParaRP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smtClean="0">
                <a:cs typeface="Tahoma" pitchFamily="2"/>
              </a:rPr>
              <a:t>cadena  </a:t>
            </a:r>
            <a:r>
              <a:rPr lang="es-ES" sz="2000" b="1" dirty="0">
                <a:cs typeface="Tahoma" pitchFamily="2"/>
              </a:rPr>
              <a:t>=  </a:t>
            </a:r>
            <a:r>
              <a:rPr lang="es-ES" sz="2000" b="1" dirty="0" smtClean="0">
                <a:cs typeface="Tahoma" pitchFamily="2"/>
              </a:rPr>
              <a:t>‘hola mundo’;</a:t>
            </a:r>
          </a:p>
          <a:p>
            <a:pPr marL="918900" lvl="2" indent="-342900">
              <a:buFont typeface="Arial" pitchFamily="34" charset="0"/>
              <a:buChar char="•"/>
            </a:pPr>
            <a:endParaRPr lang="es-ES" sz="2000" b="1" dirty="0">
              <a:cs typeface="Tahoma" pitchFamily="2"/>
            </a:endParaRP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err="1">
                <a:cs typeface="Tahoma" pitchFamily="2"/>
              </a:rPr>
              <a:t>m</a:t>
            </a:r>
            <a:r>
              <a:rPr lang="es-ES" sz="2000" b="1" dirty="0" err="1" smtClean="0">
                <a:cs typeface="Tahoma" pitchFamily="2"/>
              </a:rPr>
              <a:t>idato</a:t>
            </a:r>
            <a:r>
              <a:rPr lang="es-ES" sz="2000" b="1" dirty="0" smtClean="0">
                <a:cs typeface="Tahoma" pitchFamily="2"/>
              </a:rPr>
              <a:t> = true;</a:t>
            </a:r>
          </a:p>
          <a:p>
            <a:pPr marL="918900" lvl="2" indent="-342900">
              <a:buFont typeface="Arial" pitchFamily="34" charset="0"/>
              <a:buChar char="•"/>
            </a:pPr>
            <a:endParaRPr lang="es-ES" sz="2000" b="1" dirty="0">
              <a:cs typeface="Tahoma" pitchFamily="2"/>
            </a:endParaRP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smtClean="0">
                <a:cs typeface="Tahoma" pitchFamily="2"/>
              </a:rPr>
              <a:t>Vector[0] </a:t>
            </a:r>
            <a:r>
              <a:rPr lang="es-ES" sz="2000" b="1" dirty="0">
                <a:cs typeface="Tahoma" pitchFamily="2"/>
              </a:rPr>
              <a:t>=  </a:t>
            </a:r>
            <a:r>
              <a:rPr lang="es-ES" sz="2000" b="1" dirty="0" smtClean="0">
                <a:cs typeface="Tahoma" pitchFamily="2"/>
              </a:rPr>
              <a:t>3;</a:t>
            </a:r>
          </a:p>
          <a:p>
            <a:pPr lvl="2"/>
            <a:r>
              <a:rPr lang="es-ES" sz="2000" b="1" dirty="0" smtClean="0">
                <a:cs typeface="Tahoma" pitchFamily="2"/>
              </a:rPr>
              <a:t>	Vector[1] = 2; </a:t>
            </a:r>
            <a:endParaRPr lang="es-ES" sz="2000" b="1" dirty="0">
              <a:cs typeface="Tahoma" pitchFamily="2"/>
            </a:endParaRPr>
          </a:p>
          <a:p>
            <a:pPr marL="918900" lvl="2" indent="-342900">
              <a:buFont typeface="Arial" pitchFamily="34" charset="0"/>
              <a:buChar char="•"/>
            </a:pPr>
            <a:endParaRPr lang="es-ES" sz="2000" b="1" dirty="0"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615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15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Operadores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Tipos</a:t>
            </a: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Matemáticos: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+,    - ,   *,    / ,   %.</a:t>
            </a:r>
            <a:endParaRPr lang="es-ES" sz="2000" b="1" dirty="0" smtClean="0">
              <a:cs typeface="Tahoma" pitchFamily="2"/>
            </a:endParaRP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Relacionales: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== , != ,  &lt;,    &gt;,    &gt;= ,  &lt;=</a:t>
            </a:r>
            <a:endParaRPr lang="es-ES" sz="2000" b="1" dirty="0" smtClean="0">
              <a:cs typeface="Tahoma" pitchFamily="2"/>
            </a:endParaRPr>
          </a:p>
          <a:p>
            <a:pPr marL="630900" lvl="1" indent="-342900">
              <a:buFont typeface="Arial" pitchFamily="34" charset="0"/>
              <a:buChar char="•"/>
            </a:pPr>
            <a:r>
              <a:rPr lang="es-ES" sz="2800" b="1" dirty="0" smtClean="0">
                <a:cs typeface="Tahoma" pitchFamily="2"/>
              </a:rPr>
              <a:t>Lógicos</a:t>
            </a:r>
          </a:p>
          <a:p>
            <a:pPr marL="918900" lvl="2" indent="-342900">
              <a:buFont typeface="Arial" pitchFamily="34" charset="0"/>
              <a:buChar char="•"/>
            </a:pPr>
            <a:r>
              <a:rPr lang="es-ES" sz="2000" b="1" dirty="0" smtClean="0">
                <a:solidFill>
                  <a:srgbClr val="CC0099"/>
                </a:solidFill>
                <a:cs typeface="Tahoma" pitchFamily="2"/>
              </a:rPr>
              <a:t>&amp;&amp; ,    ||,     !.</a:t>
            </a:r>
            <a:endParaRPr lang="es-ES" sz="2000" b="1" dirty="0" smtClean="0">
              <a:cs typeface="Tahoma" pitchFamily="2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12393"/>
              </p:ext>
            </p:extLst>
          </p:nvPr>
        </p:nvGraphicFramePr>
        <p:xfrm>
          <a:off x="4608264" y="4355901"/>
          <a:ext cx="4680520" cy="21062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0130"/>
                <a:gridCol w="1170130"/>
                <a:gridCol w="1170130"/>
                <a:gridCol w="1170130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Q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P&amp;&amp;Q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P||Q</a:t>
                      </a:r>
                      <a:endParaRPr lang="es-E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s-ES" dirty="0" smtClean="0"/>
                        <a:t>True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s-ES" dirty="0" smtClean="0"/>
                        <a:t>True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</a:tr>
              <a:tr h="369041">
                <a:tc>
                  <a:txBody>
                    <a:bodyPr/>
                    <a:lstStyle/>
                    <a:p>
                      <a:r>
                        <a:rPr lang="es-ES" dirty="0" smtClean="0"/>
                        <a:t>False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</a:t>
                      </a:r>
                      <a:r>
                        <a:rPr lang="es-ES" baseline="0" dirty="0" smtClean="0"/>
                        <a:t> </a:t>
                      </a:r>
                      <a:endParaRPr lang="es-ES" dirty="0"/>
                    </a:p>
                  </a:txBody>
                  <a:tcPr/>
                </a:tc>
              </a:tr>
              <a:tr h="369041"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9155"/>
              </p:ext>
            </p:extLst>
          </p:nvPr>
        </p:nvGraphicFramePr>
        <p:xfrm>
          <a:off x="5645680" y="2627709"/>
          <a:ext cx="256812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4060"/>
                <a:gridCol w="1284060"/>
              </a:tblGrid>
              <a:tr h="33866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!P</a:t>
                      </a:r>
                      <a:endParaRPr lang="es-ES" dirty="0"/>
                    </a:p>
                  </a:txBody>
                  <a:tcPr/>
                </a:tc>
              </a:tr>
              <a:tr h="338668"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</a:tr>
              <a:tr h="338668">
                <a:tc>
                  <a:txBody>
                    <a:bodyPr/>
                    <a:lstStyle/>
                    <a:p>
                      <a:r>
                        <a:rPr lang="es-ES" dirty="0" smtClean="0"/>
                        <a:t>False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True 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3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16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Estructuras Condicionales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Condicional simple</a:t>
            </a:r>
          </a:p>
          <a:p>
            <a:pPr lvl="2"/>
            <a:endParaRPr lang="es-ES" sz="2000" b="1" i="1" dirty="0">
              <a:solidFill>
                <a:srgbClr val="CC0099"/>
              </a:solidFill>
              <a:cs typeface="Tahoma" pitchFamily="2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80472" y="1996945"/>
            <a:ext cx="3196800" cy="40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3 Rectángulo"/>
          <p:cNvSpPr/>
          <p:nvPr/>
        </p:nvSpPr>
        <p:spPr>
          <a:xfrm>
            <a:off x="863848" y="4012944"/>
            <a:ext cx="4968553" cy="132343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Ejemplo: </a:t>
            </a:r>
          </a:p>
          <a:p>
            <a:endParaRPr lang="es-ES" sz="2000" b="1" dirty="0" smtClean="0">
              <a:solidFill>
                <a:schemeClr val="tx1"/>
              </a:solidFill>
              <a:cs typeface="Tahoma" pitchFamily="2"/>
            </a:endParaRPr>
          </a:p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Comprobar si un número es par.</a:t>
            </a:r>
          </a:p>
          <a:p>
            <a:r>
              <a:rPr lang="es-ES" sz="2000" b="1" dirty="0">
                <a:cs typeface="Tahoma" pitchFamily="2"/>
              </a:rPr>
              <a:t>S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i lo es encender el </a:t>
            </a:r>
            <a:r>
              <a:rPr lang="es-ES" sz="2000" b="1" dirty="0" err="1" smtClean="0">
                <a:solidFill>
                  <a:schemeClr val="tx1"/>
                </a:solidFill>
                <a:cs typeface="Tahoma" pitchFamily="2"/>
              </a:rPr>
              <a:t>led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 conectado al pin 9.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33804" y="2267669"/>
            <a:ext cx="50387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pPr lvl="2"/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sentencias;</a:t>
            </a:r>
          </a:p>
          <a:p>
            <a:pPr lvl="2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  <a:endParaRPr lang="es-ES" sz="2800" b="1" i="1" dirty="0" smtClean="0">
              <a:solidFill>
                <a:srgbClr val="CC0099"/>
              </a:solidFill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7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17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Estructuras Condicionales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Condicional compuesto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80472" y="1996945"/>
            <a:ext cx="3196800" cy="40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3 Rectángulo"/>
          <p:cNvSpPr/>
          <p:nvPr/>
        </p:nvSpPr>
        <p:spPr>
          <a:xfrm>
            <a:off x="863846" y="5076854"/>
            <a:ext cx="5184577" cy="132343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Ejemplo: </a:t>
            </a:r>
          </a:p>
          <a:p>
            <a:endParaRPr lang="es-ES" sz="2000" b="1" dirty="0" smtClean="0">
              <a:solidFill>
                <a:schemeClr val="tx1"/>
              </a:solidFill>
              <a:cs typeface="Tahoma" pitchFamily="2"/>
            </a:endParaRPr>
          </a:p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Comprobar si un número es par y menor que 6.</a:t>
            </a:r>
          </a:p>
          <a:p>
            <a:r>
              <a:rPr lang="es-ES" sz="2000" b="1" dirty="0">
                <a:cs typeface="Tahoma" pitchFamily="2"/>
              </a:rPr>
              <a:t>S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i lo es encender el </a:t>
            </a:r>
            <a:r>
              <a:rPr lang="es-ES" sz="2000" b="1" dirty="0" err="1" smtClean="0">
                <a:solidFill>
                  <a:schemeClr val="tx1"/>
                </a:solidFill>
                <a:cs typeface="Tahoma" pitchFamily="2"/>
              </a:rPr>
              <a:t>led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 conectado al pin 9.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503808" y="3491805"/>
            <a:ext cx="62646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||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condición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pPr lvl="2"/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sentencias;</a:t>
            </a:r>
          </a:p>
          <a:p>
            <a:pPr lvl="2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  <a:endParaRPr lang="es-ES" sz="2800" b="1" i="1" dirty="0" smtClean="0">
              <a:solidFill>
                <a:srgbClr val="CC0099"/>
              </a:solidFill>
              <a:cs typeface="Tahoma" pitchFamily="2"/>
            </a:endParaRPr>
          </a:p>
          <a:p>
            <a:pPr lvl="2"/>
            <a:endParaRPr lang="es-ES" sz="2800" b="1" i="1" dirty="0" smtClean="0">
              <a:solidFill>
                <a:srgbClr val="CC0099"/>
              </a:solidFill>
              <a:cs typeface="Tahoma" pitchFamily="2"/>
            </a:endParaRPr>
          </a:p>
          <a:p>
            <a:pPr lvl="2"/>
            <a:endParaRPr lang="es-ES" sz="2800" b="1" i="1" dirty="0">
              <a:solidFill>
                <a:srgbClr val="CC0099"/>
              </a:solidFill>
              <a:cs typeface="Tahoma" pitchFamily="2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03808" y="1977112"/>
            <a:ext cx="62646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&amp;&amp;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condición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pPr lvl="2"/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sentencias;</a:t>
            </a:r>
          </a:p>
          <a:p>
            <a:pPr lvl="2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64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18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Estructuras Condicionales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Condicional doble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80472" y="1996945"/>
            <a:ext cx="3196800" cy="40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3 Rectángulo"/>
          <p:cNvSpPr/>
          <p:nvPr/>
        </p:nvSpPr>
        <p:spPr>
          <a:xfrm>
            <a:off x="863847" y="4688646"/>
            <a:ext cx="5184577" cy="1631216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Ejemplo: </a:t>
            </a:r>
          </a:p>
          <a:p>
            <a:endParaRPr lang="es-ES" sz="2000" b="1" dirty="0" smtClean="0">
              <a:solidFill>
                <a:schemeClr val="tx1"/>
              </a:solidFill>
              <a:cs typeface="Tahoma" pitchFamily="2"/>
            </a:endParaRPr>
          </a:p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Comprobar si un número es par. </a:t>
            </a:r>
          </a:p>
          <a:p>
            <a:r>
              <a:rPr lang="es-ES" sz="2000" b="1" dirty="0" smtClean="0">
                <a:cs typeface="Tahoma" pitchFamily="2"/>
              </a:rPr>
              <a:t>S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i lo es encender el </a:t>
            </a:r>
            <a:r>
              <a:rPr lang="es-ES" sz="2000" b="1" dirty="0" err="1" smtClean="0">
                <a:solidFill>
                  <a:schemeClr val="tx1"/>
                </a:solidFill>
                <a:cs typeface="Tahoma" pitchFamily="2"/>
              </a:rPr>
              <a:t>led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 conectado al pin 9.</a:t>
            </a:r>
          </a:p>
          <a:p>
            <a:r>
              <a:rPr lang="es-ES" sz="2000" b="1" dirty="0" smtClean="0">
                <a:cs typeface="Tahoma" pitchFamily="2"/>
              </a:rPr>
              <a:t>Si no lo es encender el </a:t>
            </a:r>
            <a:r>
              <a:rPr lang="es-ES" sz="2000" b="1" dirty="0" err="1" smtClean="0">
                <a:cs typeface="Tahoma" pitchFamily="2"/>
              </a:rPr>
              <a:t>led</a:t>
            </a:r>
            <a:r>
              <a:rPr lang="es-ES" sz="2000" b="1" dirty="0" smtClean="0">
                <a:cs typeface="Tahoma" pitchFamily="2"/>
              </a:rPr>
              <a:t> conectado al pin 10.</a:t>
            </a:r>
            <a:endParaRPr lang="es-ES" sz="2000" b="1" dirty="0" smtClean="0">
              <a:solidFill>
                <a:schemeClr val="tx1"/>
              </a:solidFill>
              <a:cs typeface="Tahoma" pitchFamily="2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19832" y="2195661"/>
            <a:ext cx="503872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pPr lvl="2"/>
            <a:r>
              <a:rPr lang="es-ES" sz="2800" b="1" dirty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   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sentencias;</a:t>
            </a:r>
            <a:endParaRPr lang="es-ES" sz="2800" b="1" dirty="0" smtClean="0">
              <a:solidFill>
                <a:srgbClr val="CC0099"/>
              </a:solidFill>
              <a:cs typeface="Tahoma" pitchFamily="2"/>
            </a:endParaRPr>
          </a:p>
          <a:p>
            <a:pPr lvl="2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else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{</a:t>
            </a:r>
          </a:p>
          <a:p>
            <a:pPr lvl="2"/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sentencias;</a:t>
            </a:r>
          </a:p>
          <a:p>
            <a:pPr lvl="2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44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1DBD2-6720-4CA3-A8DF-50D07664BE46}" type="slidenum">
              <a:t>19</a:t>
            </a:fld>
            <a:endParaRPr lang="es-ES" dirty="0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Estructuras Condicionales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59792" y="1454741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s-ES" sz="3200" dirty="0" smtClean="0">
                <a:cs typeface="Tahoma" pitchFamily="2"/>
              </a:rPr>
              <a:t>Anidando condicionales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320232" y="2549604"/>
            <a:ext cx="5184577" cy="2246769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Ejemplo: </a:t>
            </a:r>
          </a:p>
          <a:p>
            <a:endParaRPr lang="es-ES" sz="2000" b="1" dirty="0" smtClean="0">
              <a:solidFill>
                <a:schemeClr val="tx1"/>
              </a:solidFill>
              <a:cs typeface="Tahoma" pitchFamily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Si un numero es par y menor que 6 encender el </a:t>
            </a:r>
            <a:r>
              <a:rPr lang="es-ES" sz="2000" b="1" dirty="0" err="1" smtClean="0">
                <a:solidFill>
                  <a:schemeClr val="tx1"/>
                </a:solidFill>
                <a:cs typeface="Tahoma" pitchFamily="2"/>
              </a:rPr>
              <a:t>led</a:t>
            </a:r>
            <a:r>
              <a:rPr lang="es-ES" sz="2000" b="1" dirty="0" smtClean="0">
                <a:cs typeface="Tahoma" pitchFamily="2"/>
              </a:rPr>
              <a:t>. Si no es menor que 6 que suene el </a:t>
            </a:r>
            <a:r>
              <a:rPr lang="es-ES" sz="2000" b="1" dirty="0" err="1" smtClean="0">
                <a:cs typeface="Tahoma" pitchFamily="2"/>
              </a:rPr>
              <a:t>buzzer</a:t>
            </a:r>
            <a:r>
              <a:rPr lang="es-ES" sz="2000" b="1" dirty="0" smtClean="0">
                <a:cs typeface="Tahoma" pitchFamily="2"/>
              </a:rPr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Si no es par encender el </a:t>
            </a:r>
            <a:r>
              <a:rPr lang="es-ES" sz="2000" b="1" dirty="0" err="1" smtClean="0">
                <a:solidFill>
                  <a:schemeClr val="tx1"/>
                </a:solidFill>
                <a:cs typeface="Tahoma" pitchFamily="2"/>
              </a:rPr>
              <a:t>led</a:t>
            </a:r>
            <a:r>
              <a:rPr lang="es-ES" sz="2000" b="1" dirty="0" smtClean="0">
                <a:solidFill>
                  <a:schemeClr val="tx1"/>
                </a:solidFill>
                <a:cs typeface="Tahoma" pitchFamily="2"/>
              </a:rPr>
              <a:t> conectado al pin 10.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719832" y="2195661"/>
            <a:ext cx="503872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condición1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r>
              <a:rPr lang="es-ES" sz="2800" b="1" dirty="0">
                <a:solidFill>
                  <a:srgbClr val="CC0099"/>
                </a:solidFill>
                <a:cs typeface="Tahoma" pitchFamily="2"/>
              </a:rPr>
              <a:t>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       </a:t>
            </a:r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If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(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condición2 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){</a:t>
            </a:r>
          </a:p>
          <a:p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             </a:t>
            </a:r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sentencias;</a:t>
            </a:r>
            <a:endParaRPr lang="es-ES" sz="2800" b="1" dirty="0" smtClean="0">
              <a:solidFill>
                <a:srgbClr val="CC0099"/>
              </a:solidFill>
              <a:cs typeface="Tahoma" pitchFamily="2"/>
            </a:endParaRPr>
          </a:p>
          <a:p>
            <a:pPr lvl="1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   }</a:t>
            </a:r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else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{</a:t>
            </a:r>
          </a:p>
          <a:p>
            <a:pPr lvl="1"/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    sentencias;</a:t>
            </a:r>
          </a:p>
          <a:p>
            <a:pPr lvl="1"/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    }</a:t>
            </a:r>
          </a:p>
          <a:p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  <a:r>
              <a:rPr lang="es-ES" sz="2800" b="1" dirty="0" err="1" smtClean="0">
                <a:solidFill>
                  <a:srgbClr val="CC0099"/>
                </a:solidFill>
                <a:cs typeface="Tahoma" pitchFamily="2"/>
              </a:rPr>
              <a:t>else</a:t>
            </a:r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{</a:t>
            </a:r>
          </a:p>
          <a:p>
            <a:r>
              <a:rPr lang="es-ES" sz="2800" b="1" dirty="0" smtClean="0">
                <a:solidFill>
                  <a:schemeClr val="tx1"/>
                </a:solidFill>
                <a:cs typeface="Tahoma" pitchFamily="2"/>
              </a:rPr>
              <a:t>     sentencias;</a:t>
            </a:r>
          </a:p>
          <a:p>
            <a:r>
              <a:rPr lang="es-ES" sz="2800" b="1" dirty="0" smtClean="0">
                <a:solidFill>
                  <a:srgbClr val="CC0099"/>
                </a:solidFill>
                <a:cs typeface="Tahoma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53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HAREMOS HOY?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9792" y="1476101"/>
            <a:ext cx="9180000" cy="4680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ARDUINO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PROGRAMACIÓN EN C++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PRÁCTICA: THEREMIN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PRÁCTICA: SEMAFORO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PRÁCTICA: JUEGO ATRAPA AL TOPO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VISITA AL LABORATORIO DE MECATRÓNICA Y DRONES.</a:t>
            </a:r>
            <a:endParaRPr lang="es-ES" sz="2400" dirty="0"/>
          </a:p>
        </p:txBody>
      </p:sp>
      <p:pic>
        <p:nvPicPr>
          <p:cNvPr id="4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0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820926-BE1D-4617-B3A4-EC7F48F9314B}" type="slidenum">
              <a:t>20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Bucles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88277" y="1598680"/>
            <a:ext cx="7200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b="1" dirty="0" err="1">
                <a:solidFill>
                  <a:srgbClr val="21409A"/>
                </a:solidFill>
                <a:cs typeface="Tahoma" pitchFamily="2"/>
              </a:rPr>
              <a:t>Loop</a:t>
            </a:r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(){</a:t>
            </a:r>
          </a:p>
          <a:p>
            <a:pPr lvl="0"/>
            <a:r>
              <a:rPr lang="es-ES" sz="2800" b="1" dirty="0" smtClean="0">
                <a:solidFill>
                  <a:srgbClr val="A3238E"/>
                </a:solidFill>
                <a:cs typeface="Tahoma" pitchFamily="2"/>
              </a:rPr>
              <a:t>	Lo </a:t>
            </a:r>
            <a:r>
              <a:rPr lang="es-ES" sz="2800" b="1" dirty="0">
                <a:solidFill>
                  <a:srgbClr val="A3238E"/>
                </a:solidFill>
                <a:cs typeface="Tahoma" pitchFamily="2"/>
              </a:rPr>
              <a:t>que se va a repetir siempre</a:t>
            </a:r>
          </a:p>
          <a:p>
            <a:pPr lvl="0"/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}</a:t>
            </a:r>
          </a:p>
        </p:txBody>
      </p:sp>
      <p:sp>
        <p:nvSpPr>
          <p:cNvPr id="6" name="5 Rectángulo"/>
          <p:cNvSpPr/>
          <p:nvPr/>
        </p:nvSpPr>
        <p:spPr>
          <a:xfrm>
            <a:off x="313885" y="3203773"/>
            <a:ext cx="842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b="1" dirty="0" err="1">
                <a:solidFill>
                  <a:srgbClr val="21409A"/>
                </a:solidFill>
                <a:cs typeface="Tahoma" pitchFamily="2"/>
              </a:rPr>
              <a:t>for</a:t>
            </a:r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 (inicio; fin; incremento){</a:t>
            </a:r>
          </a:p>
          <a:p>
            <a:pPr lvl="0"/>
            <a:r>
              <a:rPr lang="es-ES" sz="2800" b="1" dirty="0" smtClean="0">
                <a:solidFill>
                  <a:srgbClr val="A3238E"/>
                </a:solidFill>
                <a:cs typeface="Tahoma" pitchFamily="2"/>
              </a:rPr>
              <a:t>	Lo </a:t>
            </a:r>
            <a:r>
              <a:rPr lang="es-ES" sz="2800" b="1" dirty="0">
                <a:solidFill>
                  <a:srgbClr val="A3238E"/>
                </a:solidFill>
                <a:cs typeface="Tahoma" pitchFamily="2"/>
              </a:rPr>
              <a:t>que se va a repetir desde inicio a fin</a:t>
            </a:r>
          </a:p>
          <a:p>
            <a:pPr lvl="0"/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}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13885" y="4715941"/>
            <a:ext cx="88564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b="1" dirty="0" err="1">
                <a:solidFill>
                  <a:srgbClr val="21409A"/>
                </a:solidFill>
                <a:cs typeface="Tahoma" pitchFamily="2"/>
              </a:rPr>
              <a:t>while</a:t>
            </a:r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(</a:t>
            </a:r>
            <a:r>
              <a:rPr lang="es-ES" sz="2800" b="1" i="1" dirty="0">
                <a:solidFill>
                  <a:srgbClr val="A3238E"/>
                </a:solidFill>
                <a:cs typeface="Tahoma" pitchFamily="2"/>
              </a:rPr>
              <a:t>condición</a:t>
            </a:r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){</a:t>
            </a:r>
          </a:p>
          <a:p>
            <a:pPr lvl="0"/>
            <a:r>
              <a:rPr lang="es-ES" sz="2800" b="1" dirty="0">
                <a:solidFill>
                  <a:srgbClr val="A3238E"/>
                </a:solidFill>
                <a:cs typeface="Tahoma" pitchFamily="2"/>
              </a:rPr>
              <a:t>lo que quiero que haga </a:t>
            </a:r>
            <a:r>
              <a:rPr lang="es-ES" sz="2800" b="1" dirty="0" smtClean="0">
                <a:solidFill>
                  <a:srgbClr val="A3238E"/>
                </a:solidFill>
                <a:cs typeface="Tahoma" pitchFamily="2"/>
              </a:rPr>
              <a:t>mientras se </a:t>
            </a:r>
            <a:r>
              <a:rPr lang="es-ES" sz="2800" b="1" dirty="0">
                <a:solidFill>
                  <a:srgbClr val="A3238E"/>
                </a:solidFill>
                <a:cs typeface="Tahoma" pitchFamily="2"/>
              </a:rPr>
              <a:t>cumpla la condición</a:t>
            </a:r>
          </a:p>
          <a:p>
            <a:pPr lvl="0"/>
            <a:r>
              <a:rPr lang="es-ES" sz="2800" b="1" dirty="0">
                <a:solidFill>
                  <a:srgbClr val="21409A"/>
                </a:solidFill>
                <a:cs typeface="Tahoma" pitchFamily="2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A85E02-6994-4B81-9DFE-94FB4CF25A60}" type="slidenum">
              <a:t>21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Pensar y Esperar en arduino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10560" y="1739160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 dirty="0" smtClean="0">
                <a:cs typeface="Tahoma" pitchFamily="2"/>
              </a:rPr>
              <a:t>En </a:t>
            </a: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>
                <a:cs typeface="Tahoma" pitchFamily="2"/>
              </a:rPr>
              <a:t>:</a:t>
            </a:r>
          </a:p>
          <a:p>
            <a:pPr lvl="0"/>
            <a:r>
              <a:rPr lang="es-ES" sz="2400" dirty="0">
                <a:cs typeface="Tahoma" pitchFamily="2"/>
              </a:rPr>
              <a:t>Pensar es escribir en pantalla un mensaje, por lo que tenemos que iniciar en el </a:t>
            </a:r>
            <a:r>
              <a:rPr lang="es-ES" sz="2400" dirty="0" err="1">
                <a:solidFill>
                  <a:srgbClr val="0066B3"/>
                </a:solidFill>
                <a:cs typeface="Tahoma" pitchFamily="2"/>
              </a:rPr>
              <a:t>setup</a:t>
            </a:r>
            <a:r>
              <a:rPr lang="es-ES" sz="2400" dirty="0">
                <a:solidFill>
                  <a:srgbClr val="0066B3"/>
                </a:solidFill>
                <a:cs typeface="Tahoma" pitchFamily="2"/>
              </a:rPr>
              <a:t>() </a:t>
            </a:r>
            <a:r>
              <a:rPr lang="es-ES" sz="2400" dirty="0">
                <a:cs typeface="Tahoma" pitchFamily="2"/>
              </a:rPr>
              <a:t>el terminal serie de </a:t>
            </a:r>
            <a:r>
              <a:rPr lang="es-ES" sz="2400" dirty="0" err="1">
                <a:cs typeface="Tahoma" pitchFamily="2"/>
              </a:rPr>
              <a:t>arduino</a:t>
            </a:r>
            <a:endParaRPr lang="es-ES" sz="2400" dirty="0">
              <a:cs typeface="Tahoma" pitchFamily="2"/>
            </a:endParaRPr>
          </a:p>
          <a:p>
            <a:pPr lvl="0"/>
            <a:r>
              <a:rPr lang="es-ES" sz="2400" b="0" dirty="0" err="1">
                <a:solidFill>
                  <a:srgbClr val="A3238E"/>
                </a:solidFill>
                <a:cs typeface="Tahoma" pitchFamily="2"/>
              </a:rPr>
              <a:t>Serial.beguin</a:t>
            </a:r>
            <a:r>
              <a:rPr lang="es-ES" sz="2400" b="0" dirty="0">
                <a:solidFill>
                  <a:srgbClr val="A3238E"/>
                </a:solidFill>
                <a:cs typeface="Tahoma" pitchFamily="2"/>
              </a:rPr>
              <a:t>(9600);</a:t>
            </a:r>
          </a:p>
          <a:p>
            <a:pPr lvl="0"/>
            <a:r>
              <a:rPr lang="es-ES" sz="2400" dirty="0">
                <a:cs typeface="Tahoma" pitchFamily="2"/>
              </a:rPr>
              <a:t>Y en el </a:t>
            </a:r>
            <a:r>
              <a:rPr lang="es-ES" sz="2400" dirty="0" err="1">
                <a:solidFill>
                  <a:srgbClr val="0066B3"/>
                </a:solidFill>
                <a:cs typeface="Tahoma" pitchFamily="2"/>
              </a:rPr>
              <a:t>loop</a:t>
            </a:r>
            <a:r>
              <a:rPr lang="es-ES" sz="2400" dirty="0">
                <a:solidFill>
                  <a:srgbClr val="0066B3"/>
                </a:solidFill>
                <a:cs typeface="Tahoma" pitchFamily="2"/>
              </a:rPr>
              <a:t>() </a:t>
            </a:r>
            <a:r>
              <a:rPr lang="es-ES" sz="2400" dirty="0">
                <a:cs typeface="Tahoma" pitchFamily="2"/>
              </a:rPr>
              <a:t>cuando queramos imprimir </a:t>
            </a:r>
            <a:r>
              <a:rPr lang="es-ES" sz="2400" dirty="0" smtClean="0">
                <a:cs typeface="Tahoma" pitchFamily="2"/>
              </a:rPr>
              <a:t>algún </a:t>
            </a:r>
            <a:r>
              <a:rPr lang="es-ES" sz="2400" dirty="0">
                <a:cs typeface="Tahoma" pitchFamily="2"/>
              </a:rPr>
              <a:t>valor por pantalla:</a:t>
            </a:r>
          </a:p>
          <a:p>
            <a:pPr lvl="0"/>
            <a:r>
              <a:rPr lang="es-ES" sz="2400" dirty="0" err="1">
                <a:solidFill>
                  <a:srgbClr val="A3238E"/>
                </a:solidFill>
                <a:cs typeface="Tahoma" pitchFamily="2"/>
              </a:rPr>
              <a:t>Serial.print</a:t>
            </a:r>
            <a:r>
              <a:rPr lang="es-ES" sz="2400" dirty="0">
                <a:solidFill>
                  <a:srgbClr val="A3238E"/>
                </a:solidFill>
                <a:cs typeface="Tahoma" pitchFamily="2"/>
              </a:rPr>
              <a:t>(“</a:t>
            </a:r>
            <a:r>
              <a:rPr lang="es-ES" sz="2400" dirty="0">
                <a:solidFill>
                  <a:schemeClr val="tx1"/>
                </a:solidFill>
                <a:cs typeface="Tahoma" pitchFamily="2"/>
              </a:rPr>
              <a:t>lo que queramos que escriba por pantalla</a:t>
            </a:r>
            <a:r>
              <a:rPr lang="es-ES" sz="2400" dirty="0">
                <a:solidFill>
                  <a:srgbClr val="A3238E"/>
                </a:solidFill>
                <a:cs typeface="Tahoma" pitchFamily="2"/>
              </a:rPr>
              <a:t>”);</a:t>
            </a:r>
          </a:p>
          <a:p>
            <a:pPr lvl="0"/>
            <a:endParaRPr lang="es-ES" sz="2400" dirty="0" smtClean="0">
              <a:solidFill>
                <a:srgbClr val="000000"/>
              </a:solidFill>
              <a:cs typeface="Tahoma" pitchFamily="2"/>
            </a:endParaRPr>
          </a:p>
          <a:p>
            <a:pPr lvl="0"/>
            <a:r>
              <a:rPr lang="es-ES" sz="2400" dirty="0" smtClean="0">
                <a:solidFill>
                  <a:srgbClr val="000000"/>
                </a:solidFill>
                <a:cs typeface="Tahoma" pitchFamily="2"/>
              </a:rPr>
              <a:t>Para </a:t>
            </a:r>
            <a:r>
              <a:rPr lang="es-ES" sz="2400" dirty="0">
                <a:solidFill>
                  <a:srgbClr val="000000"/>
                </a:solidFill>
                <a:cs typeface="Tahoma" pitchFamily="2"/>
              </a:rPr>
              <a:t>esperar usaremos:</a:t>
            </a:r>
            <a:r>
              <a:rPr lang="es-ES" sz="2400" dirty="0">
                <a:solidFill>
                  <a:srgbClr val="A3238E"/>
                </a:solidFill>
                <a:cs typeface="Tahoma" pitchFamily="2"/>
              </a:rPr>
              <a:t> </a:t>
            </a:r>
            <a:r>
              <a:rPr lang="es-ES" sz="2400" dirty="0" err="1">
                <a:solidFill>
                  <a:srgbClr val="A3238E"/>
                </a:solidFill>
                <a:cs typeface="Tahoma" pitchFamily="2"/>
              </a:rPr>
              <a:t>delay</a:t>
            </a:r>
            <a:r>
              <a:rPr lang="es-ES" sz="2400" dirty="0">
                <a:solidFill>
                  <a:srgbClr val="A3238E"/>
                </a:solidFill>
                <a:cs typeface="Tahoma" pitchFamily="2"/>
              </a:rPr>
              <a:t>(</a:t>
            </a:r>
            <a:r>
              <a:rPr lang="es-ES" sz="2400" dirty="0" err="1">
                <a:solidFill>
                  <a:schemeClr val="tx1"/>
                </a:solidFill>
                <a:cs typeface="Tahoma" pitchFamily="2"/>
              </a:rPr>
              <a:t>tiempo_a_esperar</a:t>
            </a:r>
            <a:r>
              <a:rPr lang="es-ES" sz="2400" dirty="0">
                <a:solidFill>
                  <a:srgbClr val="A3238E"/>
                </a:solidFill>
                <a:cs typeface="Tahoma" pitchFamily="2"/>
              </a:rPr>
              <a:t>);</a:t>
            </a:r>
          </a:p>
          <a:p>
            <a:pPr lvl="0"/>
            <a:endParaRPr lang="es-ES" sz="2400" dirty="0">
              <a:cs typeface="Tahoma" pitchFamily="2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08000" y="4079160"/>
            <a:ext cx="936000" cy="6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025F8D-9E2E-4E1C-8297-A7AFD149A5E1}" type="slidenum">
              <a:t>22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ES"/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2088624" y="3060000"/>
            <a:ext cx="5760000" cy="1116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5400" dirty="0">
                <a:cs typeface="Tahoma" pitchFamily="2"/>
              </a:rPr>
              <a:t>¡Vamos a practicar!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BB8B84-C333-4A79-B8FA-3C6781BA95E4}" type="slidenum">
              <a:t>23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Hacer un Theremin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>
                <a:cs typeface="Tahoma" pitchFamily="2"/>
              </a:rPr>
              <a:t>Materiales: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Microcontrolador: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Arduino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Actuador: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Buzzer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Sensor: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Fotorresistencia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Otros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Resistencia y cables.</a:t>
            </a:r>
          </a:p>
          <a:p>
            <a:pPr lvl="0"/>
            <a:endParaRPr lang="es-ES" sz="2400">
              <a:cs typeface="Tahoma" pitchFamily="2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EDA451-FC8E-497E-87A4-6B1CABE6B926}" type="slidenum">
              <a:t>24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¿Cómo lo conectamos?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1655999"/>
            <a:ext cx="2777400" cy="22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280" y="17784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49320" y="2088000"/>
            <a:ext cx="203867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736000" y="4104000"/>
            <a:ext cx="3566520" cy="26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15281" y="5918591"/>
            <a:ext cx="9433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hlinkClick r:id="rId8"/>
              </a:rPr>
              <a:t>https://www.digikey.es/es/resources/conversion-calculators/conversion-calculator-resistor-color-code-5-band</a:t>
            </a:r>
            <a:endParaRPr lang="es-E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493E9A-4181-4A28-ACBE-980DD9ECCBE1}" type="slidenum">
              <a:t>25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¿Cómo se programa?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Recuerda en el </a:t>
            </a:r>
            <a:r>
              <a:rPr lang="es-ES" sz="2400">
                <a:solidFill>
                  <a:srgbClr val="0066B3"/>
                </a:solidFill>
                <a:cs typeface="Tahoma" pitchFamily="2"/>
              </a:rPr>
              <a:t>setup() </a:t>
            </a:r>
            <a:r>
              <a:rPr lang="es-ES" sz="2400">
                <a:cs typeface="Tahoma" pitchFamily="2"/>
              </a:rPr>
              <a:t>ponemos los pines digitales como entrada o salida.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Busca información sobre la función </a:t>
            </a:r>
            <a:r>
              <a:rPr lang="es-ES" sz="2400">
                <a:solidFill>
                  <a:srgbClr val="A3238E"/>
                </a:solidFill>
                <a:cs typeface="Tahoma" pitchFamily="2"/>
              </a:rPr>
              <a:t>tone()</a:t>
            </a:r>
            <a:r>
              <a:rPr lang="es-ES" sz="2400">
                <a:cs typeface="Tahoma" pitchFamily="2"/>
              </a:rPr>
              <a:t> de arduino.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¿Para que sirve la función </a:t>
            </a:r>
            <a:r>
              <a:rPr lang="es-ES" sz="2400">
                <a:solidFill>
                  <a:srgbClr val="A3238E"/>
                </a:solidFill>
                <a:cs typeface="Tahoma" pitchFamily="2"/>
              </a:rPr>
              <a:t>map()</a:t>
            </a:r>
            <a:r>
              <a:rPr lang="es-ES" sz="2400">
                <a:cs typeface="Tahoma" pitchFamily="2"/>
              </a:rPr>
              <a:t>?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Los pines se pueden asignar a variables y usar un nombre de variable en lugar del numero de pin.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08DA4-1595-4B84-8BAD-5C1ACE30D4A2}" type="slidenum">
              <a:t>26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Semaforo cambia pulsando botón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>
                <a:cs typeface="Tahoma" pitchFamily="2"/>
              </a:rPr>
              <a:t>Materiales: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Microcontrolador: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Arduino.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Actuadores: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Botón.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Leds.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Otros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>
                <a:cs typeface="Tahoma" pitchFamily="2"/>
              </a:rPr>
              <a:t>Resistencias y cables.</a:t>
            </a:r>
          </a:p>
          <a:p>
            <a:pPr lvl="0"/>
            <a:endParaRPr lang="es-ES" sz="2400">
              <a:cs typeface="Tahoma" pitchFamily="2"/>
            </a:endParaRPr>
          </a:p>
        </p:txBody>
      </p:sp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6F6FDF-7EC9-45E5-806C-CA2656AD22E6}" type="slidenum">
              <a:t>27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Como los conectamos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8000" y="1800000"/>
            <a:ext cx="1923839" cy="191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15415" b="20747"/>
          <a:stretch>
            <a:fillRect/>
          </a:stretch>
        </p:blipFill>
        <p:spPr>
          <a:xfrm>
            <a:off x="6009480" y="5112000"/>
            <a:ext cx="356652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15415" b="20747"/>
          <a:stretch>
            <a:fillRect/>
          </a:stretch>
        </p:blipFill>
        <p:spPr>
          <a:xfrm>
            <a:off x="2553480" y="4608360"/>
            <a:ext cx="356652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t="15415" b="20747"/>
          <a:stretch>
            <a:fillRect/>
          </a:stretch>
        </p:blipFill>
        <p:spPr>
          <a:xfrm>
            <a:off x="171360" y="3899880"/>
            <a:ext cx="356652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195000" y="2304000"/>
            <a:ext cx="2133000" cy="220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 rot="10800000" flipH="1">
            <a:off x="5040000" y="2475361"/>
            <a:ext cx="2463120" cy="191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 rot="10800000" flipH="1">
            <a:off x="7200000" y="2331720"/>
            <a:ext cx="2640240" cy="16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08DA4-1595-4B84-8BAD-5C1ACE30D4A2}" type="slidenum">
              <a:t>28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¡Atrapa al topo!</a:t>
            </a:r>
            <a:endParaRPr lang="es-ES" dirty="0">
              <a:cs typeface="Tahoma" pitchFamily="2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 dirty="0">
                <a:cs typeface="Tahoma" pitchFamily="2"/>
              </a:rPr>
              <a:t>Materiales: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err="1">
                <a:cs typeface="Tahoma" pitchFamily="2"/>
              </a:rPr>
              <a:t>Microcontrolador</a:t>
            </a:r>
            <a:r>
              <a:rPr lang="es-ES" sz="2400" dirty="0">
                <a:cs typeface="Tahoma" pitchFamily="2"/>
              </a:rPr>
              <a:t>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>
                <a:cs typeface="Tahoma" pitchFamily="2"/>
              </a:rPr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Actuadores: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Botones.</a:t>
            </a:r>
            <a:endParaRPr lang="es-ES" sz="2400" dirty="0">
              <a:cs typeface="Tahoma" pitchFamily="2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err="1">
                <a:cs typeface="Tahoma" pitchFamily="2"/>
              </a:rPr>
              <a:t>Leds</a:t>
            </a:r>
            <a:r>
              <a:rPr lang="es-ES" sz="2400" dirty="0" smtClean="0">
                <a:cs typeface="Tahoma" pitchFamily="2"/>
              </a:rPr>
              <a:t>.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 err="1" smtClean="0">
                <a:cs typeface="Tahoma" pitchFamily="2"/>
              </a:rPr>
              <a:t>Buzzer</a:t>
            </a:r>
            <a:r>
              <a:rPr lang="es-ES" sz="2400" dirty="0">
                <a:cs typeface="Tahoma" pitchFamily="2"/>
              </a:rPr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Otros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Resistencias y cables.</a:t>
            </a:r>
          </a:p>
          <a:p>
            <a:pPr lvl="0"/>
            <a:endParaRPr lang="es-ES" sz="2400" dirty="0">
              <a:cs typeface="Tahoma" pitchFamily="2"/>
            </a:endParaRPr>
          </a:p>
        </p:txBody>
      </p:sp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493E9A-4181-4A28-ACBE-980DD9ECCBE1}" type="slidenum">
              <a:t>29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 dirty="0" smtClean="0">
                <a:cs typeface="Tahoma" pitchFamily="2"/>
              </a:rPr>
              <a:t>¿Por dónde empiezo?</a:t>
            </a:r>
            <a:endParaRPr lang="es-ES" dirty="0">
              <a:cs typeface="Tahoma" pitchFamily="2"/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Recuerda en el </a:t>
            </a:r>
            <a:r>
              <a:rPr lang="es-ES" sz="2400" dirty="0" err="1">
                <a:solidFill>
                  <a:srgbClr val="0066B3"/>
                </a:solidFill>
                <a:cs typeface="Tahoma" pitchFamily="2"/>
              </a:rPr>
              <a:t>setup</a:t>
            </a:r>
            <a:r>
              <a:rPr lang="es-ES" sz="2400" dirty="0">
                <a:solidFill>
                  <a:srgbClr val="0066B3"/>
                </a:solidFill>
                <a:cs typeface="Tahoma" pitchFamily="2"/>
              </a:rPr>
              <a:t>() </a:t>
            </a:r>
            <a:r>
              <a:rPr lang="es-ES" sz="2400" dirty="0">
                <a:cs typeface="Tahoma" pitchFamily="2"/>
              </a:rPr>
              <a:t>ponemos los pines digitales como entrada o salida.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Busca información sobre la función </a:t>
            </a:r>
            <a:r>
              <a:rPr lang="es-ES" sz="2400" dirty="0" err="1" smtClean="0">
                <a:solidFill>
                  <a:srgbClr val="A3238E"/>
                </a:solidFill>
                <a:cs typeface="Tahoma" pitchFamily="2"/>
              </a:rPr>
              <a:t>random</a:t>
            </a:r>
            <a:r>
              <a:rPr lang="es-ES" sz="2400" dirty="0" smtClean="0">
                <a:solidFill>
                  <a:srgbClr val="A3238E"/>
                </a:solidFill>
                <a:cs typeface="Tahoma" pitchFamily="2"/>
              </a:rPr>
              <a:t>(</a:t>
            </a:r>
            <a:r>
              <a:rPr lang="es-ES" sz="2400" dirty="0" err="1" smtClean="0">
                <a:solidFill>
                  <a:srgbClr val="A3238E"/>
                </a:solidFill>
                <a:cs typeface="Tahoma" pitchFamily="2"/>
              </a:rPr>
              <a:t>min,max</a:t>
            </a:r>
            <a:r>
              <a:rPr lang="es-ES" sz="2400" dirty="0" smtClean="0">
                <a:solidFill>
                  <a:srgbClr val="A3238E"/>
                </a:solidFill>
                <a:cs typeface="Tahoma" pitchFamily="2"/>
              </a:rPr>
              <a:t>)</a:t>
            </a:r>
            <a:r>
              <a:rPr lang="es-ES" sz="2400" dirty="0" smtClean="0">
                <a:cs typeface="Tahoma" pitchFamily="2"/>
              </a:rPr>
              <a:t> </a:t>
            </a:r>
            <a:r>
              <a:rPr lang="es-ES" sz="2400" dirty="0">
                <a:cs typeface="Tahoma" pitchFamily="2"/>
              </a:rPr>
              <a:t>de </a:t>
            </a: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 smtClean="0">
                <a:cs typeface="Tahoma" pitchFamily="2"/>
              </a:rPr>
              <a:t>.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 dirty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Piensa primero el algoritmo antes de programarlo.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 dirty="0" smtClean="0"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 smtClean="0">
                <a:cs typeface="Tahoma" pitchFamily="2"/>
              </a:rPr>
              <a:t>Aquí tienes un vídeo de ayuda del funcionamiento del juego </a:t>
            </a:r>
            <a:r>
              <a:rPr lang="es-ES" sz="2400" dirty="0">
                <a:hlinkClick r:id="rId3"/>
              </a:rPr>
              <a:t>https://www.youtube.com/watch?v=NYZ5i9UxcUk</a:t>
            </a:r>
            <a:endParaRPr lang="es-ES" sz="2400" dirty="0">
              <a:cs typeface="Tahoma" pitchFamily="2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0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 idx="4294967295"/>
          </p:nvPr>
        </p:nvSpPr>
        <p:spPr>
          <a:xfrm>
            <a:off x="0" y="3059757"/>
            <a:ext cx="9360000" cy="9000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s-ES" dirty="0" smtClean="0">
                <a:cs typeface="Tahoma" pitchFamily="2"/>
              </a:rPr>
              <a:t>ARDUINO</a:t>
            </a:r>
            <a:endParaRPr lang="es-ES" dirty="0">
              <a:cs typeface="Tahoma" pitchFamily="2"/>
            </a:endParaRPr>
          </a:p>
        </p:txBody>
      </p:sp>
      <p:pic>
        <p:nvPicPr>
          <p:cNvPr id="5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33318"/>
            <a:ext cx="3674071" cy="29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96" y="5136600"/>
            <a:ext cx="3590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6000" y="28656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9" y="4715941"/>
            <a:ext cx="3574121" cy="265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1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EF01A0-6935-4259-B7A2-02412FB9D51E}" type="slidenum">
              <a:t>4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¿Qué es Arduino?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endParaRPr lang="es-ES" sz="2400">
              <a:cs typeface="Tahoma" pitchFamily="2"/>
            </a:endParaRPr>
          </a:p>
          <a:p>
            <a:pPr lvl="0"/>
            <a:endParaRPr lang="es-ES" sz="2400">
              <a:cs typeface="Tahoma" pitchFamily="2"/>
            </a:endParaRPr>
          </a:p>
          <a:p>
            <a:pPr lvl="0"/>
            <a:endParaRPr lang="es-ES" sz="2400">
              <a:cs typeface="Tahoma" pitchFamily="2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0" y="1743480"/>
            <a:ext cx="2517480" cy="178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>
                <a:cs typeface="Tahoma" pitchFamily="2"/>
              </a:rPr>
              <a:t> es un micro controlador.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Es libre (no es único).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Flexible y fácil de manejar.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Puertos de entrada y salida analógicos y digitales.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Puertos de comunicación.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Modular y ampliable.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Software: C++, programación por  bloques (</a:t>
            </a:r>
            <a:r>
              <a:rPr lang="es-ES" sz="2400" dirty="0" err="1">
                <a:cs typeface="Tahoma" pitchFamily="2"/>
              </a:rPr>
              <a:t>scratch</a:t>
            </a:r>
            <a:r>
              <a:rPr lang="es-ES" sz="2400" dirty="0">
                <a:cs typeface="Tahoma" pitchFamily="2"/>
              </a:rPr>
              <a:t> </a:t>
            </a:r>
            <a:r>
              <a:rPr lang="es-ES" sz="2400" dirty="0" err="1">
                <a:cs typeface="Tahoma" pitchFamily="2"/>
              </a:rPr>
              <a:t>for</a:t>
            </a:r>
            <a:r>
              <a:rPr lang="es-ES" sz="2400" dirty="0">
                <a:cs typeface="Tahoma" pitchFamily="2"/>
              </a:rPr>
              <a:t> </a:t>
            </a: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>
                <a:cs typeface="Tahoma" pitchFamily="2"/>
              </a:rPr>
              <a:t>)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A44BF1-DF12-437C-A760-F0C11DBF6042}" type="slidenum">
              <a:t>5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Tipos de señales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 dirty="0">
                <a:cs typeface="Tahoma" pitchFamily="2"/>
              </a:rPr>
              <a:t>Analógicas:</a:t>
            </a:r>
          </a:p>
          <a:p>
            <a:pPr lvl="1"/>
            <a:endParaRPr lang="es-ES" sz="2400" dirty="0">
              <a:cs typeface="Tahoma" pitchFamily="2"/>
            </a:endParaRPr>
          </a:p>
          <a:p>
            <a:pPr lvl="1"/>
            <a:r>
              <a:rPr lang="es-ES" sz="2400" b="1" dirty="0">
                <a:cs typeface="Tahoma" pitchFamily="2"/>
              </a:rPr>
              <a:t>Pueden </a:t>
            </a:r>
            <a:r>
              <a:rPr lang="es-ES" sz="2400" b="1" dirty="0" smtClean="0">
                <a:cs typeface="Tahoma" pitchFamily="2"/>
              </a:rPr>
              <a:t>tomar </a:t>
            </a:r>
            <a:r>
              <a:rPr lang="es-ES" sz="2400" b="1" dirty="0">
                <a:cs typeface="Tahoma" pitchFamily="2"/>
              </a:rPr>
              <a:t>infinitos valores entre su valor mínimo y su valor máximo.</a:t>
            </a:r>
          </a:p>
          <a:p>
            <a:pPr lvl="0"/>
            <a:endParaRPr lang="es-ES" sz="2400" dirty="0">
              <a:cs typeface="Tahoma" pitchFamily="2"/>
            </a:endParaRPr>
          </a:p>
          <a:p>
            <a:pPr lvl="0"/>
            <a:r>
              <a:rPr lang="es-ES" sz="2400" dirty="0">
                <a:cs typeface="Tahoma" pitchFamily="2"/>
              </a:rPr>
              <a:t>Digitales:</a:t>
            </a:r>
          </a:p>
          <a:p>
            <a:pPr lvl="1"/>
            <a:endParaRPr lang="es-ES" sz="2400" dirty="0">
              <a:cs typeface="Tahoma" pitchFamily="2"/>
            </a:endParaRPr>
          </a:p>
          <a:p>
            <a:pPr lvl="1"/>
            <a:r>
              <a:rPr lang="es-ES" sz="2400" b="1" dirty="0">
                <a:cs typeface="Tahoma" pitchFamily="2"/>
              </a:rPr>
              <a:t>Sólo puede tomar dos valores (0 o 1) donde:</a:t>
            </a:r>
          </a:p>
          <a:p>
            <a:pPr lvl="2"/>
            <a:r>
              <a:rPr lang="es-ES" sz="2400" b="1" dirty="0">
                <a:cs typeface="Tahoma" pitchFamily="2"/>
              </a:rPr>
              <a:t>0 es el mínimo, off, falso, tierra.</a:t>
            </a:r>
          </a:p>
          <a:p>
            <a:pPr lvl="2"/>
            <a:r>
              <a:rPr lang="es-ES" sz="2400" b="1" dirty="0">
                <a:cs typeface="Tahoma" pitchFamily="2"/>
              </a:rPr>
              <a:t>1 es el máximo, </a:t>
            </a:r>
            <a:r>
              <a:rPr lang="es-ES" sz="2400" b="1" dirty="0" err="1">
                <a:cs typeface="Tahoma" pitchFamily="2"/>
              </a:rPr>
              <a:t>on</a:t>
            </a:r>
            <a:r>
              <a:rPr lang="es-ES" sz="2400" b="1" dirty="0">
                <a:cs typeface="Tahoma" pitchFamily="2"/>
              </a:rPr>
              <a:t>, verdadero, fuente.</a:t>
            </a:r>
          </a:p>
          <a:p>
            <a:pPr lvl="1"/>
            <a:endParaRPr lang="es-ES" sz="2400" dirty="0">
              <a:cs typeface="Tahoma" pitchFamily="2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194DB6-EE42-4E86-AB2A-47270EC0A498}" type="slidenum">
              <a:t>6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Entradas/salidas digitales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>
                <a:cs typeface="Tahoma" pitchFamily="2"/>
              </a:rPr>
              <a:t>Para declarar un pin como salida en arduino, hay que hacerlo en:</a:t>
            </a:r>
          </a:p>
          <a:p>
            <a:pPr lvl="0"/>
            <a:r>
              <a:rPr lang="es-ES" sz="2400">
                <a:solidFill>
                  <a:srgbClr val="0066B3"/>
                </a:solidFill>
                <a:cs typeface="Tahoma" pitchFamily="2"/>
              </a:rPr>
              <a:t>setup(){</a:t>
            </a:r>
            <a:r>
              <a:rPr lang="es-ES" sz="2400">
                <a:solidFill>
                  <a:srgbClr val="A3238E"/>
                </a:solidFill>
                <a:cs typeface="Tahoma" pitchFamily="2"/>
              </a:rPr>
              <a:t>AQUI DENTRO</a:t>
            </a:r>
            <a:r>
              <a:rPr lang="es-ES" sz="2400">
                <a:solidFill>
                  <a:srgbClr val="0066B3"/>
                </a:solidFill>
                <a:cs typeface="Tahoma" pitchFamily="2"/>
              </a:rPr>
              <a:t>}</a:t>
            </a:r>
          </a:p>
          <a:p>
            <a:pPr lvl="0"/>
            <a:endParaRPr lang="es-ES" sz="2400" u="sng">
              <a:solidFill>
                <a:srgbClr val="0066B3"/>
              </a:solidFill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solidFill>
                  <a:srgbClr val="000000"/>
                </a:solidFill>
                <a:cs typeface="Tahoma" pitchFamily="2"/>
              </a:rPr>
              <a:t>Los pines que usaremos como entrada: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solidFill>
                  <a:srgbClr val="0066B3"/>
                </a:solidFill>
                <a:cs typeface="Tahoma" pitchFamily="2"/>
              </a:rPr>
              <a:t>pinMode(</a:t>
            </a:r>
            <a:r>
              <a:rPr lang="es-ES" sz="2400">
                <a:solidFill>
                  <a:srgbClr val="A3238E"/>
                </a:solidFill>
                <a:cs typeface="Tahoma" pitchFamily="2"/>
              </a:rPr>
              <a:t>numero_de_pin, INPUT</a:t>
            </a:r>
            <a:r>
              <a:rPr lang="es-ES" sz="2400">
                <a:solidFill>
                  <a:srgbClr val="0066B3"/>
                </a:solidFill>
                <a:cs typeface="Tahoma" pitchFamily="2"/>
              </a:rPr>
              <a:t>);</a:t>
            </a:r>
          </a:p>
          <a:p>
            <a:pPr lvl="0">
              <a:buSzPct val="45000"/>
              <a:buFont typeface="StarSymbol"/>
              <a:buChar char="●"/>
            </a:pPr>
            <a:endParaRPr lang="es-ES" sz="2400">
              <a:solidFill>
                <a:srgbClr val="0066B3"/>
              </a:solidFill>
              <a:cs typeface="Tahoma" pitchFamily="2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>
                <a:solidFill>
                  <a:srgbClr val="000000"/>
                </a:solidFill>
                <a:cs typeface="Tahoma" pitchFamily="2"/>
              </a:rPr>
              <a:t>Los que usaremos como salida: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>
                <a:solidFill>
                  <a:srgbClr val="0066B3"/>
                </a:solidFill>
                <a:cs typeface="Tahoma" pitchFamily="2"/>
              </a:rPr>
              <a:t>pinMode(</a:t>
            </a:r>
            <a:r>
              <a:rPr lang="es-ES" sz="2400">
                <a:solidFill>
                  <a:srgbClr val="A3238E"/>
                </a:solidFill>
                <a:cs typeface="Tahoma" pitchFamily="2"/>
              </a:rPr>
              <a:t>numero_de_pin, OUTPUT</a:t>
            </a:r>
            <a:r>
              <a:rPr lang="es-ES" sz="2400">
                <a:solidFill>
                  <a:srgbClr val="0066B3"/>
                </a:solidFill>
                <a:cs typeface="Tahoma" pitchFamily="2"/>
              </a:rPr>
              <a:t>);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22F95A-8642-4467-8A13-1FC0B23CAA48}" type="slidenum">
              <a:t>7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Entradas/salidas analógicas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396816" y="1763613"/>
            <a:ext cx="9180000" cy="4680000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El </a:t>
            </a:r>
            <a:r>
              <a:rPr lang="es-ES" sz="2400" dirty="0" err="1">
                <a:cs typeface="Tahoma" pitchFamily="2"/>
              </a:rPr>
              <a:t>arduino</a:t>
            </a:r>
            <a:r>
              <a:rPr lang="es-ES" sz="2400" dirty="0">
                <a:cs typeface="Tahoma" pitchFamily="2"/>
              </a:rPr>
              <a:t> no tiene capacidad para trabajar con señales analógicas, tiene que convertirlas a digitales.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Pines analógicos: A0,A1,A2,A3,A4,A5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Para tratar Entradas/salidas analógicas usamos las funciones: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b="1" dirty="0" err="1">
                <a:solidFill>
                  <a:srgbClr val="A3238E"/>
                </a:solidFill>
                <a:cs typeface="Tahoma" pitchFamily="2"/>
              </a:rPr>
              <a:t>analogRead</a:t>
            </a:r>
            <a:r>
              <a:rPr lang="es-ES" sz="2400" b="1" dirty="0">
                <a:solidFill>
                  <a:srgbClr val="A3238E"/>
                </a:solidFill>
                <a:cs typeface="Tahoma" pitchFamily="2"/>
              </a:rPr>
              <a:t>(pin)</a:t>
            </a:r>
            <a:r>
              <a:rPr lang="es-ES" sz="2400" dirty="0">
                <a:cs typeface="Tahoma" pitchFamily="2"/>
              </a:rPr>
              <a:t>;  // que lee del pin analógico especificado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b="1" dirty="0" err="1">
                <a:solidFill>
                  <a:srgbClr val="A3238E"/>
                </a:solidFill>
                <a:cs typeface="Tahoma" pitchFamily="2"/>
              </a:rPr>
              <a:t>analogWrite</a:t>
            </a:r>
            <a:r>
              <a:rPr lang="es-ES" sz="2400" b="1" dirty="0">
                <a:solidFill>
                  <a:srgbClr val="A3238E"/>
                </a:solidFill>
                <a:cs typeface="Tahoma" pitchFamily="2"/>
              </a:rPr>
              <a:t>(pin); </a:t>
            </a:r>
            <a:r>
              <a:rPr lang="es-ES" sz="2400" dirty="0">
                <a:cs typeface="Tahoma" pitchFamily="2"/>
              </a:rPr>
              <a:t>// que recibe un valor analógico en el pin especificado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b="1" dirty="0" err="1">
                <a:solidFill>
                  <a:srgbClr val="A3238E"/>
                </a:solidFill>
                <a:cs typeface="Tahoma" pitchFamily="2"/>
              </a:rPr>
              <a:t>map</a:t>
            </a:r>
            <a:r>
              <a:rPr lang="es-ES" sz="2400" b="1" dirty="0">
                <a:solidFill>
                  <a:srgbClr val="A3238E"/>
                </a:solidFill>
                <a:cs typeface="Tahoma" pitchFamily="2"/>
              </a:rPr>
              <a:t>(valor, de bajo, de alto, a bajo, a alto); </a:t>
            </a:r>
            <a:r>
              <a:rPr lang="es-ES" sz="2400" dirty="0">
                <a:cs typeface="Tahoma" pitchFamily="2"/>
              </a:rPr>
              <a:t>// para convertir un rango de valores en otro.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400" dirty="0">
                <a:cs typeface="Tahoma" pitchFamily="2"/>
              </a:rPr>
              <a:t>Entradas analógicas tienen ~ (PWM)</a:t>
            </a:r>
          </a:p>
          <a:p>
            <a:pPr lvl="1">
              <a:buSzPct val="45000"/>
              <a:buFont typeface="StarSymbol"/>
              <a:buChar char="●"/>
            </a:pPr>
            <a:r>
              <a:rPr lang="es-ES" sz="2400" b="1" dirty="0" err="1">
                <a:solidFill>
                  <a:srgbClr val="A3238E"/>
                </a:solidFill>
                <a:cs typeface="Tahoma" pitchFamily="2"/>
              </a:rPr>
              <a:t>analogWrite</a:t>
            </a:r>
            <a:r>
              <a:rPr lang="es-ES" sz="2400" b="1" dirty="0">
                <a:solidFill>
                  <a:srgbClr val="A3238E"/>
                </a:solidFill>
                <a:cs typeface="Tahoma" pitchFamily="2"/>
              </a:rPr>
              <a:t>(pin);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9CF74C-5093-41C2-8AC9-41B214294310}" type="slidenum">
              <a:t>8</a:t>
            </a:fld>
            <a:endParaRPr lang="es-ES"/>
          </a:p>
        </p:txBody>
      </p:sp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ES">
                <a:cs typeface="Tahoma" pitchFamily="2"/>
              </a:rPr>
              <a:t>¿Qué puedo hacer con Arduino?</a:t>
            </a: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s-E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s-E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s-E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s-E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s-E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s-ES" sz="2400">
                <a:cs typeface="Tahoma" pitchFamily="2"/>
              </a:rPr>
              <a:t>¡Todo lo que se te ocurra!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2859840"/>
            <a:ext cx="1584000" cy="13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8000" y="2491920"/>
            <a:ext cx="1846079" cy="14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00000" y="1800000"/>
            <a:ext cx="21492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048440" y="4031999"/>
            <a:ext cx="2671560" cy="156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25280" y="4896000"/>
            <a:ext cx="1602720" cy="17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384000" y="4511880"/>
            <a:ext cx="1650239" cy="11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400000" y="5400000"/>
            <a:ext cx="1573560" cy="13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15640" y="17820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2" y="178200"/>
            <a:ext cx="1584176" cy="12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 idx="4294967295"/>
          </p:nvPr>
        </p:nvSpPr>
        <p:spPr>
          <a:xfrm>
            <a:off x="0" y="3059757"/>
            <a:ext cx="9360000" cy="9000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s-ES" dirty="0" smtClean="0">
                <a:cs typeface="Tahoma" pitchFamily="2"/>
              </a:rPr>
              <a:t>PROGRAMACIÓN C++</a:t>
            </a:r>
            <a:endParaRPr lang="es-ES" dirty="0">
              <a:cs typeface="Tahoma" pitchFamily="2"/>
            </a:endParaRPr>
          </a:p>
        </p:txBody>
      </p:sp>
      <p:pic>
        <p:nvPicPr>
          <p:cNvPr id="5" name="Picture 2" descr="C:\Users\ELVIRA\Desktop\CAMPUS 2019\LogoQuieroSerIngeni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33318"/>
            <a:ext cx="3674071" cy="29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96" y="5136600"/>
            <a:ext cx="3590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6000" y="286560"/>
            <a:ext cx="2592000" cy="7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00" y="4736550"/>
            <a:ext cx="20383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02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izarin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1126</Words>
  <Application>Microsoft Office PowerPoint</Application>
  <PresentationFormat>Personalizado</PresentationFormat>
  <Paragraphs>292</Paragraphs>
  <Slides>29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1" baseType="lpstr">
      <vt:lpstr>Alizarin</vt:lpstr>
      <vt:lpstr>Alizarin0</vt:lpstr>
      <vt:lpstr>LA INGENIERÍA EN LA MÚSICA, JUEGOS Y DRONES</vt:lpstr>
      <vt:lpstr>¿QUÉ HAREMOS HOY?</vt:lpstr>
      <vt:lpstr>ARDUINO</vt:lpstr>
      <vt:lpstr>¿Qué es Arduino?</vt:lpstr>
      <vt:lpstr>Tipos de señales</vt:lpstr>
      <vt:lpstr>Entradas/salidas digitales</vt:lpstr>
      <vt:lpstr>Entradas/salidas analógicas</vt:lpstr>
      <vt:lpstr>¿Qué puedo hacer con Arduino?</vt:lpstr>
      <vt:lpstr>PROGRAMACIÓN C++</vt:lpstr>
      <vt:lpstr>Cuestiones básicas</vt:lpstr>
      <vt:lpstr>¿Cómo se programa el Arduino?</vt:lpstr>
      <vt:lpstr>Primer programa</vt:lpstr>
      <vt:lpstr>Sentencias y Expresiones</vt:lpstr>
      <vt:lpstr>Declaración y asignación de variables</vt:lpstr>
      <vt:lpstr>Operadores</vt:lpstr>
      <vt:lpstr>Estructuras Condicionales</vt:lpstr>
      <vt:lpstr>Estructuras Condicionales</vt:lpstr>
      <vt:lpstr>Estructuras Condicionales</vt:lpstr>
      <vt:lpstr>Estructuras Condicionales</vt:lpstr>
      <vt:lpstr>Bucles</vt:lpstr>
      <vt:lpstr>Pensar y Esperar en arduino</vt:lpstr>
      <vt:lpstr>Presentación de PowerPoint</vt:lpstr>
      <vt:lpstr>Hacer un Theremin</vt:lpstr>
      <vt:lpstr>¿Cómo lo conectamos?</vt:lpstr>
      <vt:lpstr>¿Cómo se programa?</vt:lpstr>
      <vt:lpstr>Semaforo cambia pulsando botón</vt:lpstr>
      <vt:lpstr>Como los conectamos</vt:lpstr>
      <vt:lpstr>¡Atrapa al topo!</vt:lpstr>
      <vt:lpstr>¿Por dónde empiezo?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creator>ELVIRA CASTILLO</dc:creator>
  <cp:lastModifiedBy>ELVIRA CASTILLO</cp:lastModifiedBy>
  <cp:revision>62</cp:revision>
  <dcterms:created xsi:type="dcterms:W3CDTF">2018-06-24T18:32:33Z</dcterms:created>
  <dcterms:modified xsi:type="dcterms:W3CDTF">2019-04-23T22:50:26Z</dcterms:modified>
</cp:coreProperties>
</file>